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107"/>
  </p:notesMasterIdLst>
  <p:sldIdLst>
    <p:sldId id="505" r:id="rId3"/>
    <p:sldId id="508" r:id="rId4"/>
    <p:sldId id="540" r:id="rId5"/>
    <p:sldId id="563" r:id="rId6"/>
    <p:sldId id="564" r:id="rId7"/>
    <p:sldId id="736" r:id="rId8"/>
    <p:sldId id="737" r:id="rId9"/>
    <p:sldId id="750" r:id="rId10"/>
    <p:sldId id="790" r:id="rId11"/>
    <p:sldId id="751" r:id="rId12"/>
    <p:sldId id="752" r:id="rId13"/>
    <p:sldId id="755" r:id="rId14"/>
    <p:sldId id="756" r:id="rId15"/>
    <p:sldId id="757" r:id="rId16"/>
    <p:sldId id="758" r:id="rId17"/>
    <p:sldId id="759" r:id="rId18"/>
    <p:sldId id="760" r:id="rId19"/>
    <p:sldId id="761" r:id="rId20"/>
    <p:sldId id="762" r:id="rId21"/>
    <p:sldId id="763" r:id="rId22"/>
    <p:sldId id="823" r:id="rId23"/>
    <p:sldId id="824" r:id="rId24"/>
    <p:sldId id="825" r:id="rId25"/>
    <p:sldId id="826" r:id="rId26"/>
    <p:sldId id="827" r:id="rId27"/>
    <p:sldId id="828" r:id="rId28"/>
    <p:sldId id="829" r:id="rId29"/>
    <p:sldId id="800" r:id="rId30"/>
    <p:sldId id="785" r:id="rId31"/>
    <p:sldId id="801" r:id="rId32"/>
    <p:sldId id="802" r:id="rId33"/>
    <p:sldId id="803" r:id="rId34"/>
    <p:sldId id="810" r:id="rId35"/>
    <p:sldId id="822" r:id="rId36"/>
    <p:sldId id="811" r:id="rId37"/>
    <p:sldId id="812" r:id="rId38"/>
    <p:sldId id="832" r:id="rId39"/>
    <p:sldId id="833" r:id="rId40"/>
    <p:sldId id="834" r:id="rId41"/>
    <p:sldId id="835" r:id="rId42"/>
    <p:sldId id="836" r:id="rId43"/>
    <p:sldId id="837" r:id="rId44"/>
    <p:sldId id="838" r:id="rId45"/>
    <p:sldId id="839" r:id="rId46"/>
    <p:sldId id="840" r:id="rId47"/>
    <p:sldId id="841" r:id="rId48"/>
    <p:sldId id="842" r:id="rId49"/>
    <p:sldId id="901" r:id="rId50"/>
    <p:sldId id="844" r:id="rId51"/>
    <p:sldId id="845" r:id="rId52"/>
    <p:sldId id="846" r:id="rId53"/>
    <p:sldId id="847" r:id="rId54"/>
    <p:sldId id="848" r:id="rId55"/>
    <p:sldId id="849" r:id="rId56"/>
    <p:sldId id="850" r:id="rId57"/>
    <p:sldId id="851" r:id="rId58"/>
    <p:sldId id="852" r:id="rId59"/>
    <p:sldId id="853" r:id="rId60"/>
    <p:sldId id="854" r:id="rId61"/>
    <p:sldId id="855" r:id="rId62"/>
    <p:sldId id="856" r:id="rId63"/>
    <p:sldId id="857" r:id="rId64"/>
    <p:sldId id="858" r:id="rId65"/>
    <p:sldId id="859" r:id="rId66"/>
    <p:sldId id="860" r:id="rId67"/>
    <p:sldId id="861" r:id="rId68"/>
    <p:sldId id="862" r:id="rId69"/>
    <p:sldId id="863" r:id="rId70"/>
    <p:sldId id="864" r:id="rId71"/>
    <p:sldId id="865" r:id="rId72"/>
    <p:sldId id="866" r:id="rId73"/>
    <p:sldId id="867" r:id="rId74"/>
    <p:sldId id="868" r:id="rId75"/>
    <p:sldId id="869" r:id="rId76"/>
    <p:sldId id="870" r:id="rId77"/>
    <p:sldId id="872" r:id="rId78"/>
    <p:sldId id="875" r:id="rId79"/>
    <p:sldId id="876" r:id="rId80"/>
    <p:sldId id="877" r:id="rId81"/>
    <p:sldId id="878" r:id="rId82"/>
    <p:sldId id="879" r:id="rId83"/>
    <p:sldId id="880" r:id="rId84"/>
    <p:sldId id="881" r:id="rId85"/>
    <p:sldId id="882" r:id="rId86"/>
    <p:sldId id="883" r:id="rId87"/>
    <p:sldId id="884" r:id="rId88"/>
    <p:sldId id="885" r:id="rId89"/>
    <p:sldId id="886" r:id="rId90"/>
    <p:sldId id="887" r:id="rId91"/>
    <p:sldId id="888" r:id="rId92"/>
    <p:sldId id="889" r:id="rId93"/>
    <p:sldId id="890" r:id="rId94"/>
    <p:sldId id="891" r:id="rId95"/>
    <p:sldId id="892" r:id="rId96"/>
    <p:sldId id="893" r:id="rId97"/>
    <p:sldId id="894" r:id="rId98"/>
    <p:sldId id="895" r:id="rId99"/>
    <p:sldId id="896" r:id="rId100"/>
    <p:sldId id="897" r:id="rId101"/>
    <p:sldId id="898" r:id="rId102"/>
    <p:sldId id="899" r:id="rId103"/>
    <p:sldId id="900" r:id="rId104"/>
    <p:sldId id="873" r:id="rId105"/>
    <p:sldId id="87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63626"/>
    <a:srgbClr val="371B03"/>
    <a:srgbClr val="6C2826"/>
    <a:srgbClr val="B47764"/>
    <a:srgbClr val="9C5F4C"/>
    <a:srgbClr val="977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74194" autoAdjust="0"/>
  </p:normalViewPr>
  <p:slideViewPr>
    <p:cSldViewPr>
      <p:cViewPr>
        <p:scale>
          <a:sx n="41" d="100"/>
          <a:sy n="41" d="100"/>
        </p:scale>
        <p:origin x="-2034" y="-810"/>
      </p:cViewPr>
      <p:guideLst>
        <p:guide orient="horz"/>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50C75-B52B-484E-B052-79980AEA8F3B}" type="datetimeFigureOut">
              <a:rPr lang="en-US" smtClean="0"/>
              <a:pPr/>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286F1-07BA-4FC9-842E-0B64EB53FBEE}" type="slidenum">
              <a:rPr lang="en-US" smtClean="0"/>
              <a:pPr/>
              <a:t>‹#›</a:t>
            </a:fld>
            <a:endParaRPr lang="en-US"/>
          </a:p>
        </p:txBody>
      </p:sp>
    </p:spTree>
    <p:extLst>
      <p:ext uri="{BB962C8B-B14F-4D97-AF65-F5344CB8AC3E}">
        <p14:creationId xmlns:p14="http://schemas.microsoft.com/office/powerpoint/2010/main" val="464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6</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TIME MANAGEMENT</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Processes</a:t>
            </a:r>
          </a:p>
          <a:p>
            <a:pPr marL="514350" indent="-514350">
              <a:tabLst>
                <a:tab pos="1076325" algn="l"/>
              </a:tabLst>
            </a:pPr>
            <a:r>
              <a:rPr lang="en-US" sz="1200" b="1" dirty="0" smtClean="0">
                <a:solidFill>
                  <a:schemeClr val="accent1">
                    <a:lumMod val="50000"/>
                  </a:schemeClr>
                </a:solidFill>
              </a:rPr>
              <a:t>6.1 </a:t>
            </a:r>
            <a:r>
              <a:rPr lang="en-US" sz="1200" b="1" dirty="0" smtClean="0">
                <a:solidFill>
                  <a:srgbClr val="C00000"/>
                </a:solidFill>
              </a:rPr>
              <a:t>Plan Schedule Management </a:t>
            </a:r>
            <a:r>
              <a:rPr lang="en-US" sz="1200" b="1" dirty="0" smtClean="0">
                <a:solidFill>
                  <a:schemeClr val="accent1">
                    <a:lumMod val="50000"/>
                  </a:schemeClr>
                </a:solidFill>
              </a:rPr>
              <a:t>– The process of establishing the policies, procedures, and documentation for planning, developing, managing, executing, and controlling the project schedule.</a:t>
            </a:r>
          </a:p>
          <a:p>
            <a:pPr marL="514350" indent="-514350">
              <a:tabLst>
                <a:tab pos="1076325" algn="l"/>
              </a:tabLst>
            </a:pPr>
            <a:r>
              <a:rPr lang="en-US" sz="1200" b="1" dirty="0" smtClean="0">
                <a:solidFill>
                  <a:schemeClr val="accent1">
                    <a:lumMod val="50000"/>
                  </a:schemeClr>
                </a:solidFill>
              </a:rPr>
              <a:t>6.2 </a:t>
            </a:r>
            <a:r>
              <a:rPr lang="en-US" sz="1200" b="1" dirty="0" smtClean="0">
                <a:solidFill>
                  <a:srgbClr val="C00000"/>
                </a:solidFill>
              </a:rPr>
              <a:t>Define Activities </a:t>
            </a:r>
            <a:r>
              <a:rPr lang="en-US" sz="1200" b="1" dirty="0" smtClean="0">
                <a:solidFill>
                  <a:schemeClr val="accent1">
                    <a:lumMod val="50000"/>
                  </a:schemeClr>
                </a:solidFill>
              </a:rPr>
              <a:t>– The process of identifying and documenting the specific actions to be performed to produce the project deliverables.</a:t>
            </a:r>
          </a:p>
          <a:p>
            <a:pPr marL="514350" indent="-514350">
              <a:tabLst>
                <a:tab pos="1076325" algn="l"/>
              </a:tabLst>
            </a:pPr>
            <a:r>
              <a:rPr lang="en-US" sz="1200" b="1" dirty="0" smtClean="0">
                <a:solidFill>
                  <a:schemeClr val="accent1">
                    <a:lumMod val="50000"/>
                  </a:schemeClr>
                </a:solidFill>
              </a:rPr>
              <a:t>6.3 </a:t>
            </a:r>
            <a:r>
              <a:rPr lang="en-US" sz="1200" b="1" dirty="0" smtClean="0">
                <a:solidFill>
                  <a:srgbClr val="C00000"/>
                </a:solidFill>
              </a:rPr>
              <a:t>Sequence Activities </a:t>
            </a:r>
            <a:r>
              <a:rPr lang="en-US" sz="1200" b="1" dirty="0" smtClean="0">
                <a:solidFill>
                  <a:schemeClr val="accent1">
                    <a:lumMod val="50000"/>
                  </a:schemeClr>
                </a:solidFill>
              </a:rPr>
              <a:t>– The process of identifying and documenting relationships among the project activities.</a:t>
            </a:r>
            <a:endParaRPr lang="en-US" sz="1200" b="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a:t>
            </a:fld>
            <a:endParaRPr lang="en-US"/>
          </a:p>
        </p:txBody>
      </p:sp>
    </p:spTree>
    <p:extLst>
      <p:ext uri="{BB962C8B-B14F-4D97-AF65-F5344CB8AC3E}">
        <p14:creationId xmlns:p14="http://schemas.microsoft.com/office/powerpoint/2010/main" val="147357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16</a:t>
            </a:fld>
            <a:endParaRPr lang="en-US"/>
          </a:p>
        </p:txBody>
      </p:sp>
    </p:spTree>
    <p:extLst>
      <p:ext uri="{BB962C8B-B14F-4D97-AF65-F5344CB8AC3E}">
        <p14:creationId xmlns:p14="http://schemas.microsoft.com/office/powerpoint/2010/main" val="353544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17</a:t>
            </a:fld>
            <a:endParaRPr lang="en-US"/>
          </a:p>
        </p:txBody>
      </p:sp>
    </p:spTree>
    <p:extLst>
      <p:ext uri="{BB962C8B-B14F-4D97-AF65-F5344CB8AC3E}">
        <p14:creationId xmlns:p14="http://schemas.microsoft.com/office/powerpoint/2010/main" val="343211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18</a:t>
            </a:fld>
            <a:endParaRPr lang="en-US"/>
          </a:p>
        </p:txBody>
      </p:sp>
    </p:spTree>
    <p:extLst>
      <p:ext uri="{BB962C8B-B14F-4D97-AF65-F5344CB8AC3E}">
        <p14:creationId xmlns:p14="http://schemas.microsoft.com/office/powerpoint/2010/main" val="13710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19</a:t>
            </a:fld>
            <a:endParaRPr lang="en-US"/>
          </a:p>
        </p:txBody>
      </p:sp>
    </p:spTree>
    <p:extLst>
      <p:ext uri="{BB962C8B-B14F-4D97-AF65-F5344CB8AC3E}">
        <p14:creationId xmlns:p14="http://schemas.microsoft.com/office/powerpoint/2010/main" val="90181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20</a:t>
            </a:fld>
            <a:endParaRPr lang="en-US"/>
          </a:p>
        </p:txBody>
      </p:sp>
    </p:spTree>
    <p:extLst>
      <p:ext uri="{BB962C8B-B14F-4D97-AF65-F5344CB8AC3E}">
        <p14:creationId xmlns:p14="http://schemas.microsoft.com/office/powerpoint/2010/main" val="114342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B904DE2-E204-40F7-8E18-A3EDDBF10B62}" type="slidenum">
              <a:rPr lang="en-AU" sz="1200" b="0" i="0">
                <a:latin typeface="Times"/>
              </a:rPr>
              <a:pPr/>
              <a:t>23</a:t>
            </a:fld>
            <a:endParaRPr lang="en-AU" sz="1200" b="0" i="0">
              <a:latin typeface="Time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24</a:t>
            </a:fld>
            <a:endParaRPr lang="en-US"/>
          </a:p>
        </p:txBody>
      </p:sp>
    </p:spTree>
    <p:extLst>
      <p:ext uri="{BB962C8B-B14F-4D97-AF65-F5344CB8AC3E}">
        <p14:creationId xmlns:p14="http://schemas.microsoft.com/office/powerpoint/2010/main" val="208327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hdr" sz="quarter"/>
          </p:nvPr>
        </p:nvSpPr>
        <p:spPr>
          <a:noFill/>
        </p:spPr>
        <p:txBody>
          <a:bodyPr/>
          <a:lstStyle/>
          <a:p>
            <a:r>
              <a:rPr lang="en-US" smtClean="0"/>
              <a:t>PMG001 - A Manager's Guide to Project Management</a:t>
            </a:r>
          </a:p>
        </p:txBody>
      </p:sp>
      <p:sp>
        <p:nvSpPr>
          <p:cNvPr id="641027"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641028" name="Rectangle 7"/>
          <p:cNvSpPr>
            <a:spLocks noGrp="1" noChangeArrowheads="1"/>
          </p:cNvSpPr>
          <p:nvPr>
            <p:ph type="sldNum" sz="quarter" idx="5"/>
          </p:nvPr>
        </p:nvSpPr>
        <p:spPr>
          <a:noFill/>
        </p:spPr>
        <p:txBody>
          <a:bodyPr/>
          <a:lstStyle/>
          <a:p>
            <a:fld id="{E7FFB92F-047A-44CD-9FE0-20C77ED22E0B}" type="slidenum">
              <a:rPr lang="en-US" smtClean="0"/>
              <a:pPr/>
              <a:t>25</a:t>
            </a:fld>
            <a:endParaRPr lang="en-US" smtClean="0"/>
          </a:p>
        </p:txBody>
      </p:sp>
      <p:sp>
        <p:nvSpPr>
          <p:cNvPr id="641029" name="Rectangle 2"/>
          <p:cNvSpPr>
            <a:spLocks noGrp="1" noRot="1" noChangeAspect="1" noChangeArrowheads="1" noTextEdit="1"/>
          </p:cNvSpPr>
          <p:nvPr>
            <p:ph type="sldImg"/>
          </p:nvPr>
        </p:nvSpPr>
        <p:spPr>
          <a:ln/>
        </p:spPr>
      </p:sp>
      <p:sp>
        <p:nvSpPr>
          <p:cNvPr id="641030" name="Rectangle 3"/>
          <p:cNvSpPr>
            <a:spLocks noGrp="1" noChangeArrowheads="1"/>
          </p:cNvSpPr>
          <p:nvPr>
            <p:ph type="body" idx="1"/>
          </p:nvPr>
        </p:nvSpPr>
        <p:spPr>
          <a:noFill/>
          <a:ln/>
        </p:spPr>
        <p:txBody>
          <a:bodyPr/>
          <a:lstStyle/>
          <a:p>
            <a:pPr eaLnBrk="1" hangingPunct="1"/>
            <a:r>
              <a:rPr lang="en-US" smtClean="0"/>
              <a:t>Finish-to-start – Activity A must finish before Activity B can start</a:t>
            </a:r>
          </a:p>
          <a:p>
            <a:pPr eaLnBrk="1" hangingPunct="1"/>
            <a:r>
              <a:rPr lang="en-US" smtClean="0"/>
              <a:t>Finish-to-finish – Activity A must finish before Activity B can start</a:t>
            </a:r>
          </a:p>
          <a:p>
            <a:pPr eaLnBrk="1" hangingPunct="1"/>
            <a:endParaRPr lang="en-US" smtClean="0"/>
          </a:p>
        </p:txBody>
      </p:sp>
    </p:spTree>
    <p:extLst>
      <p:ext uri="{BB962C8B-B14F-4D97-AF65-F5344CB8AC3E}">
        <p14:creationId xmlns:p14="http://schemas.microsoft.com/office/powerpoint/2010/main" val="189661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hdr" sz="quarter"/>
          </p:nvPr>
        </p:nvSpPr>
        <p:spPr>
          <a:noFill/>
        </p:spPr>
        <p:txBody>
          <a:bodyPr/>
          <a:lstStyle/>
          <a:p>
            <a:r>
              <a:rPr lang="en-US" smtClean="0"/>
              <a:t>PMG001 - A Manager's Guide to Project Management</a:t>
            </a:r>
          </a:p>
        </p:txBody>
      </p:sp>
      <p:sp>
        <p:nvSpPr>
          <p:cNvPr id="642051"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642052" name="Rectangle 7"/>
          <p:cNvSpPr>
            <a:spLocks noGrp="1" noChangeArrowheads="1"/>
          </p:cNvSpPr>
          <p:nvPr>
            <p:ph type="sldNum" sz="quarter" idx="5"/>
          </p:nvPr>
        </p:nvSpPr>
        <p:spPr>
          <a:noFill/>
        </p:spPr>
        <p:txBody>
          <a:bodyPr/>
          <a:lstStyle/>
          <a:p>
            <a:fld id="{D55C1A66-4356-471D-8933-A18AB7B0289B}" type="slidenum">
              <a:rPr lang="en-US" smtClean="0"/>
              <a:pPr/>
              <a:t>26</a:t>
            </a:fld>
            <a:endParaRPr lang="en-US" smtClean="0"/>
          </a:p>
        </p:txBody>
      </p:sp>
      <p:sp>
        <p:nvSpPr>
          <p:cNvPr id="642053" name="Rectangle 2"/>
          <p:cNvSpPr>
            <a:spLocks noGrp="1" noRot="1" noChangeAspect="1" noChangeArrowheads="1" noTextEdit="1"/>
          </p:cNvSpPr>
          <p:nvPr>
            <p:ph type="sldImg"/>
          </p:nvPr>
        </p:nvSpPr>
        <p:spPr>
          <a:ln/>
        </p:spPr>
      </p:sp>
      <p:sp>
        <p:nvSpPr>
          <p:cNvPr id="642054"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197725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hdr" sz="quarter"/>
          </p:nvPr>
        </p:nvSpPr>
        <p:spPr>
          <a:noFill/>
        </p:spPr>
        <p:txBody>
          <a:bodyPr/>
          <a:lstStyle/>
          <a:p>
            <a:r>
              <a:rPr lang="en-US" smtClean="0"/>
              <a:t>PMG001 - A Manager's Guide to Project Management</a:t>
            </a:r>
          </a:p>
        </p:txBody>
      </p:sp>
      <p:sp>
        <p:nvSpPr>
          <p:cNvPr id="645123"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645124" name="Rectangle 7"/>
          <p:cNvSpPr>
            <a:spLocks noGrp="1" noChangeArrowheads="1"/>
          </p:cNvSpPr>
          <p:nvPr>
            <p:ph type="sldNum" sz="quarter" idx="5"/>
          </p:nvPr>
        </p:nvSpPr>
        <p:spPr>
          <a:noFill/>
        </p:spPr>
        <p:txBody>
          <a:bodyPr/>
          <a:lstStyle/>
          <a:p>
            <a:fld id="{8417109F-5E4E-49F9-9EE2-31C5E797C439}" type="slidenum">
              <a:rPr lang="en-US" smtClean="0"/>
              <a:pPr/>
              <a:t>27</a:t>
            </a:fld>
            <a:endParaRPr lang="en-US" smtClean="0"/>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333287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a:t>
            </a:fld>
            <a:endParaRPr lang="en-US"/>
          </a:p>
        </p:txBody>
      </p:sp>
    </p:spTree>
    <p:extLst>
      <p:ext uri="{BB962C8B-B14F-4D97-AF65-F5344CB8AC3E}">
        <p14:creationId xmlns:p14="http://schemas.microsoft.com/office/powerpoint/2010/main" val="1657609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ED626057-06F5-464D-B6B5-E39258D44CB8}" type="slidenum">
              <a:rPr lang="en-AU" sz="1200" b="0" i="0">
                <a:latin typeface="Times"/>
              </a:rPr>
              <a:pPr/>
              <a:t>28</a:t>
            </a:fld>
            <a:endParaRPr lang="en-AU" sz="1200" b="0" i="0">
              <a:latin typeface="Time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612859D7-CE6C-4004-AAF6-84D0ABC6F74B}" type="slidenum">
              <a:rPr lang="en-AU" sz="1200" b="0" i="0">
                <a:latin typeface="Times"/>
              </a:rPr>
              <a:pPr/>
              <a:t>30</a:t>
            </a:fld>
            <a:endParaRPr lang="en-AU" sz="1200" b="0" i="0">
              <a:latin typeface="Time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1EF94AA6-21D3-4AB5-8C01-E3D3D8822CA3}" type="slidenum">
              <a:rPr lang="en-AU" sz="1200" b="0" i="0">
                <a:latin typeface="Times"/>
              </a:rPr>
              <a:pPr/>
              <a:t>31</a:t>
            </a:fld>
            <a:endParaRPr lang="en-AU" sz="1200" b="0" i="0">
              <a:latin typeface="Time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368CD0F-98E8-4C0E-9E35-9A28F1A2588F}" type="slidenum">
              <a:rPr lang="en-AU" sz="1200" b="0" i="0">
                <a:latin typeface="Times"/>
              </a:rPr>
              <a:pPr/>
              <a:t>32</a:t>
            </a:fld>
            <a:endParaRPr lang="en-AU" sz="1200" b="0" i="0">
              <a:latin typeface="Time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33</a:t>
            </a:fld>
            <a:endParaRPr lang="en-US"/>
          </a:p>
        </p:txBody>
      </p:sp>
    </p:spTree>
    <p:extLst>
      <p:ext uri="{BB962C8B-B14F-4D97-AF65-F5344CB8AC3E}">
        <p14:creationId xmlns:p14="http://schemas.microsoft.com/office/powerpoint/2010/main" val="190441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35</a:t>
            </a:fld>
            <a:endParaRPr lang="en-US"/>
          </a:p>
        </p:txBody>
      </p:sp>
    </p:spTree>
    <p:extLst>
      <p:ext uri="{BB962C8B-B14F-4D97-AF65-F5344CB8AC3E}">
        <p14:creationId xmlns:p14="http://schemas.microsoft.com/office/powerpoint/2010/main" val="1693480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36</a:t>
            </a:fld>
            <a:endParaRPr lang="en-US"/>
          </a:p>
        </p:txBody>
      </p:sp>
    </p:spTree>
    <p:extLst>
      <p:ext uri="{BB962C8B-B14F-4D97-AF65-F5344CB8AC3E}">
        <p14:creationId xmlns:p14="http://schemas.microsoft.com/office/powerpoint/2010/main" val="259552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41</a:t>
            </a:fld>
            <a:endParaRPr lang="en-US"/>
          </a:p>
        </p:txBody>
      </p:sp>
    </p:spTree>
    <p:extLst>
      <p:ext uri="{BB962C8B-B14F-4D97-AF65-F5344CB8AC3E}">
        <p14:creationId xmlns:p14="http://schemas.microsoft.com/office/powerpoint/2010/main" val="3822682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42</a:t>
            </a:fld>
            <a:endParaRPr lang="en-US"/>
          </a:p>
        </p:txBody>
      </p:sp>
    </p:spTree>
    <p:extLst>
      <p:ext uri="{BB962C8B-B14F-4D97-AF65-F5344CB8AC3E}">
        <p14:creationId xmlns:p14="http://schemas.microsoft.com/office/powerpoint/2010/main" val="394415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2E0278D5-E49A-4431-B5D9-E92347069131}" type="slidenum">
              <a:rPr lang="en-AU" sz="1200" b="0" i="0">
                <a:latin typeface="Times"/>
              </a:rPr>
              <a:pPr/>
              <a:t>45</a:t>
            </a:fld>
            <a:endParaRPr lang="en-AU" sz="1200" b="0" i="0">
              <a:latin typeface="Time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a:t>
            </a:fld>
            <a:endParaRPr lang="en-US"/>
          </a:p>
        </p:txBody>
      </p:sp>
    </p:spTree>
    <p:extLst>
      <p:ext uri="{BB962C8B-B14F-4D97-AF65-F5344CB8AC3E}">
        <p14:creationId xmlns:p14="http://schemas.microsoft.com/office/powerpoint/2010/main" val="2413054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8D599A3C-A582-4048-917D-08734EDE1D7A}" type="slidenum">
              <a:rPr lang="en-AU" sz="1200" b="0" i="0">
                <a:latin typeface="Times"/>
              </a:rPr>
              <a:pPr/>
              <a:t>46</a:t>
            </a:fld>
            <a:endParaRPr lang="en-AU" sz="1200" b="0" i="0">
              <a:latin typeface="Time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47</a:t>
            </a:fld>
            <a:endParaRPr lang="en-US"/>
          </a:p>
        </p:txBody>
      </p:sp>
    </p:spTree>
    <p:extLst>
      <p:ext uri="{BB962C8B-B14F-4D97-AF65-F5344CB8AC3E}">
        <p14:creationId xmlns:p14="http://schemas.microsoft.com/office/powerpoint/2010/main" val="1324757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49</a:t>
            </a:fld>
            <a:endParaRPr lang="en-US"/>
          </a:p>
        </p:txBody>
      </p:sp>
    </p:spTree>
    <p:extLst>
      <p:ext uri="{BB962C8B-B14F-4D97-AF65-F5344CB8AC3E}">
        <p14:creationId xmlns:p14="http://schemas.microsoft.com/office/powerpoint/2010/main" val="40248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50</a:t>
            </a:fld>
            <a:endParaRPr lang="en-US"/>
          </a:p>
        </p:txBody>
      </p:sp>
    </p:spTree>
    <p:extLst>
      <p:ext uri="{BB962C8B-B14F-4D97-AF65-F5344CB8AC3E}">
        <p14:creationId xmlns:p14="http://schemas.microsoft.com/office/powerpoint/2010/main" val="2298227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51</a:t>
            </a:fld>
            <a:endParaRPr lang="en-US"/>
          </a:p>
        </p:txBody>
      </p:sp>
    </p:spTree>
    <p:extLst>
      <p:ext uri="{BB962C8B-B14F-4D97-AF65-F5344CB8AC3E}">
        <p14:creationId xmlns:p14="http://schemas.microsoft.com/office/powerpoint/2010/main" val="2177477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656E2-2223-4D23-A7D2-8A66B22DA175}" type="slidenum">
              <a:rPr lang="en-US"/>
              <a:pPr/>
              <a:t>52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B771A-24DA-4CC3-A553-948EC8184370}" type="slidenum">
              <a:rPr lang="en-US"/>
              <a:pPr/>
              <a:t>53</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EF497-88E9-49C0-9CD8-A3948A6BEF90}" type="slidenum">
              <a:rPr lang="en-US"/>
              <a:pPr/>
              <a:t>54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FADAC-D70D-465F-BACE-EB38DDF4452B}" type="slidenum">
              <a:rPr lang="en-US"/>
              <a:pPr/>
              <a:t>55</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36B57-A8DC-434C-81BE-0D3403458C55}" type="slidenum">
              <a:rPr lang="en-US"/>
              <a:pPr/>
              <a:t>56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8</a:t>
            </a:fld>
            <a:endParaRPr lang="en-US"/>
          </a:p>
        </p:txBody>
      </p:sp>
    </p:spTree>
    <p:extLst>
      <p:ext uri="{BB962C8B-B14F-4D97-AF65-F5344CB8AC3E}">
        <p14:creationId xmlns:p14="http://schemas.microsoft.com/office/powerpoint/2010/main" val="2432525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923827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59</a:t>
            </a:fld>
            <a:endParaRPr lang="en-US"/>
          </a:p>
        </p:txBody>
      </p:sp>
    </p:spTree>
    <p:extLst>
      <p:ext uri="{BB962C8B-B14F-4D97-AF65-F5344CB8AC3E}">
        <p14:creationId xmlns:p14="http://schemas.microsoft.com/office/powerpoint/2010/main" val="620069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60</a:t>
            </a:fld>
            <a:endParaRPr lang="en-US"/>
          </a:p>
        </p:txBody>
      </p:sp>
    </p:spTree>
    <p:extLst>
      <p:ext uri="{BB962C8B-B14F-4D97-AF65-F5344CB8AC3E}">
        <p14:creationId xmlns:p14="http://schemas.microsoft.com/office/powerpoint/2010/main" val="1629095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61</a:t>
            </a:fld>
            <a:endParaRPr lang="en-US"/>
          </a:p>
        </p:txBody>
      </p:sp>
    </p:spTree>
    <p:extLst>
      <p:ext uri="{BB962C8B-B14F-4D97-AF65-F5344CB8AC3E}">
        <p14:creationId xmlns:p14="http://schemas.microsoft.com/office/powerpoint/2010/main" val="79489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62</a:t>
            </a:fld>
            <a:endParaRPr lang="en-US"/>
          </a:p>
        </p:txBody>
      </p:sp>
    </p:spTree>
    <p:extLst>
      <p:ext uri="{BB962C8B-B14F-4D97-AF65-F5344CB8AC3E}">
        <p14:creationId xmlns:p14="http://schemas.microsoft.com/office/powerpoint/2010/main" val="538482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1286F1-07BA-4FC9-842E-0B64EB53FBEE}" type="slidenum">
              <a:rPr lang="en-US" smtClean="0"/>
              <a:pPr/>
              <a:t>63</a:t>
            </a:fld>
            <a:endParaRPr lang="en-US"/>
          </a:p>
        </p:txBody>
      </p:sp>
    </p:spTree>
    <p:extLst>
      <p:ext uri="{BB962C8B-B14F-4D97-AF65-F5344CB8AC3E}">
        <p14:creationId xmlns:p14="http://schemas.microsoft.com/office/powerpoint/2010/main" val="3534992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64</a:t>
            </a:fld>
            <a:endParaRPr lang="en-US"/>
          </a:p>
        </p:txBody>
      </p:sp>
    </p:spTree>
    <p:extLst>
      <p:ext uri="{BB962C8B-B14F-4D97-AF65-F5344CB8AC3E}">
        <p14:creationId xmlns:p14="http://schemas.microsoft.com/office/powerpoint/2010/main" val="2385166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65</a:t>
            </a:fld>
            <a:endParaRPr lang="en-US"/>
          </a:p>
        </p:txBody>
      </p:sp>
    </p:spTree>
    <p:extLst>
      <p:ext uri="{BB962C8B-B14F-4D97-AF65-F5344CB8AC3E}">
        <p14:creationId xmlns:p14="http://schemas.microsoft.com/office/powerpoint/2010/main" val="154894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66</a:t>
            </a:fld>
            <a:endParaRPr lang="en-US"/>
          </a:p>
        </p:txBody>
      </p:sp>
    </p:spTree>
    <p:extLst>
      <p:ext uri="{BB962C8B-B14F-4D97-AF65-F5344CB8AC3E}">
        <p14:creationId xmlns:p14="http://schemas.microsoft.com/office/powerpoint/2010/main" val="1386315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67</a:t>
            </a:fld>
            <a:endParaRPr lang="en-US"/>
          </a:p>
        </p:txBody>
      </p:sp>
    </p:spTree>
    <p:extLst>
      <p:ext uri="{BB962C8B-B14F-4D97-AF65-F5344CB8AC3E}">
        <p14:creationId xmlns:p14="http://schemas.microsoft.com/office/powerpoint/2010/main" val="425808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3364035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68</a:t>
            </a:fld>
            <a:endParaRPr lang="en-US"/>
          </a:p>
        </p:txBody>
      </p:sp>
    </p:spTree>
    <p:extLst>
      <p:ext uri="{BB962C8B-B14F-4D97-AF65-F5344CB8AC3E}">
        <p14:creationId xmlns:p14="http://schemas.microsoft.com/office/powerpoint/2010/main" val="1716573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69</a:t>
            </a:fld>
            <a:endParaRPr lang="en-US"/>
          </a:p>
        </p:txBody>
      </p:sp>
    </p:spTree>
    <p:extLst>
      <p:ext uri="{BB962C8B-B14F-4D97-AF65-F5344CB8AC3E}">
        <p14:creationId xmlns:p14="http://schemas.microsoft.com/office/powerpoint/2010/main" val="16780340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70</a:t>
            </a:fld>
            <a:endParaRPr lang="en-US"/>
          </a:p>
        </p:txBody>
      </p:sp>
    </p:spTree>
    <p:extLst>
      <p:ext uri="{BB962C8B-B14F-4D97-AF65-F5344CB8AC3E}">
        <p14:creationId xmlns:p14="http://schemas.microsoft.com/office/powerpoint/2010/main" val="1324958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71</a:t>
            </a:fld>
            <a:endParaRPr lang="en-US"/>
          </a:p>
        </p:txBody>
      </p:sp>
    </p:spTree>
    <p:extLst>
      <p:ext uri="{BB962C8B-B14F-4D97-AF65-F5344CB8AC3E}">
        <p14:creationId xmlns:p14="http://schemas.microsoft.com/office/powerpoint/2010/main" val="285449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72</a:t>
            </a:fld>
            <a:endParaRPr lang="en-US"/>
          </a:p>
        </p:txBody>
      </p:sp>
    </p:spTree>
    <p:extLst>
      <p:ext uri="{BB962C8B-B14F-4D97-AF65-F5344CB8AC3E}">
        <p14:creationId xmlns:p14="http://schemas.microsoft.com/office/powerpoint/2010/main" val="124269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73</a:t>
            </a:fld>
            <a:endParaRPr lang="en-US"/>
          </a:p>
        </p:txBody>
      </p:sp>
    </p:spTree>
    <p:extLst>
      <p:ext uri="{BB962C8B-B14F-4D97-AF65-F5344CB8AC3E}">
        <p14:creationId xmlns:p14="http://schemas.microsoft.com/office/powerpoint/2010/main" val="4288246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74</a:t>
            </a:fld>
            <a:endParaRPr lang="en-US"/>
          </a:p>
        </p:txBody>
      </p:sp>
    </p:spTree>
    <p:extLst>
      <p:ext uri="{BB962C8B-B14F-4D97-AF65-F5344CB8AC3E}">
        <p14:creationId xmlns:p14="http://schemas.microsoft.com/office/powerpoint/2010/main" val="2783901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75</a:t>
            </a:fld>
            <a:endParaRPr lang="en-US"/>
          </a:p>
        </p:txBody>
      </p:sp>
    </p:spTree>
    <p:extLst>
      <p:ext uri="{BB962C8B-B14F-4D97-AF65-F5344CB8AC3E}">
        <p14:creationId xmlns:p14="http://schemas.microsoft.com/office/powerpoint/2010/main" val="1237662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76</a:t>
            </a:fld>
            <a:endParaRPr lang="en-US"/>
          </a:p>
        </p:txBody>
      </p:sp>
    </p:spTree>
    <p:extLst>
      <p:ext uri="{BB962C8B-B14F-4D97-AF65-F5344CB8AC3E}">
        <p14:creationId xmlns:p14="http://schemas.microsoft.com/office/powerpoint/2010/main" val="1640869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378553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12</a:t>
            </a:fld>
            <a:endParaRPr lang="en-US"/>
          </a:p>
        </p:txBody>
      </p:sp>
    </p:spTree>
    <p:extLst>
      <p:ext uri="{BB962C8B-B14F-4D97-AF65-F5344CB8AC3E}">
        <p14:creationId xmlns:p14="http://schemas.microsoft.com/office/powerpoint/2010/main" val="602413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79</a:t>
            </a:fld>
            <a:endParaRPr lang="en-US"/>
          </a:p>
        </p:txBody>
      </p:sp>
    </p:spTree>
    <p:extLst>
      <p:ext uri="{BB962C8B-B14F-4D97-AF65-F5344CB8AC3E}">
        <p14:creationId xmlns:p14="http://schemas.microsoft.com/office/powerpoint/2010/main" val="3058438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80</a:t>
            </a:fld>
            <a:endParaRPr lang="en-US"/>
          </a:p>
        </p:txBody>
      </p:sp>
    </p:spTree>
    <p:extLst>
      <p:ext uri="{BB962C8B-B14F-4D97-AF65-F5344CB8AC3E}">
        <p14:creationId xmlns:p14="http://schemas.microsoft.com/office/powerpoint/2010/main" val="666354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81</a:t>
            </a:fld>
            <a:endParaRPr lang="en-US"/>
          </a:p>
        </p:txBody>
      </p:sp>
    </p:spTree>
    <p:extLst>
      <p:ext uri="{BB962C8B-B14F-4D97-AF65-F5344CB8AC3E}">
        <p14:creationId xmlns:p14="http://schemas.microsoft.com/office/powerpoint/2010/main" val="85732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82</a:t>
            </a:fld>
            <a:endParaRPr lang="en-US"/>
          </a:p>
        </p:txBody>
      </p:sp>
    </p:spTree>
    <p:extLst>
      <p:ext uri="{BB962C8B-B14F-4D97-AF65-F5344CB8AC3E}">
        <p14:creationId xmlns:p14="http://schemas.microsoft.com/office/powerpoint/2010/main" val="1179914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83</a:t>
            </a:fld>
            <a:endParaRPr lang="en-US"/>
          </a:p>
        </p:txBody>
      </p:sp>
    </p:spTree>
    <p:extLst>
      <p:ext uri="{BB962C8B-B14F-4D97-AF65-F5344CB8AC3E}">
        <p14:creationId xmlns:p14="http://schemas.microsoft.com/office/powerpoint/2010/main" val="3305430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84</a:t>
            </a:fld>
            <a:endParaRPr lang="en-US"/>
          </a:p>
        </p:txBody>
      </p:sp>
    </p:spTree>
    <p:extLst>
      <p:ext uri="{BB962C8B-B14F-4D97-AF65-F5344CB8AC3E}">
        <p14:creationId xmlns:p14="http://schemas.microsoft.com/office/powerpoint/2010/main" val="443926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85</a:t>
            </a:fld>
            <a:endParaRPr lang="en-US"/>
          </a:p>
        </p:txBody>
      </p:sp>
    </p:spTree>
    <p:extLst>
      <p:ext uri="{BB962C8B-B14F-4D97-AF65-F5344CB8AC3E}">
        <p14:creationId xmlns:p14="http://schemas.microsoft.com/office/powerpoint/2010/main" val="39515690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86</a:t>
            </a:fld>
            <a:endParaRPr lang="en-US"/>
          </a:p>
        </p:txBody>
      </p:sp>
    </p:spTree>
    <p:extLst>
      <p:ext uri="{BB962C8B-B14F-4D97-AF65-F5344CB8AC3E}">
        <p14:creationId xmlns:p14="http://schemas.microsoft.com/office/powerpoint/2010/main" val="5289783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87</a:t>
            </a:fld>
            <a:endParaRPr lang="en-US"/>
          </a:p>
        </p:txBody>
      </p:sp>
    </p:spTree>
    <p:extLst>
      <p:ext uri="{BB962C8B-B14F-4D97-AF65-F5344CB8AC3E}">
        <p14:creationId xmlns:p14="http://schemas.microsoft.com/office/powerpoint/2010/main" val="38170541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88</a:t>
            </a:fld>
            <a:endParaRPr lang="en-US"/>
          </a:p>
        </p:txBody>
      </p:sp>
    </p:spTree>
    <p:extLst>
      <p:ext uri="{BB962C8B-B14F-4D97-AF65-F5344CB8AC3E}">
        <p14:creationId xmlns:p14="http://schemas.microsoft.com/office/powerpoint/2010/main" val="103401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13</a:t>
            </a:fld>
            <a:endParaRPr lang="en-US"/>
          </a:p>
        </p:txBody>
      </p:sp>
    </p:spTree>
    <p:extLst>
      <p:ext uri="{BB962C8B-B14F-4D97-AF65-F5344CB8AC3E}">
        <p14:creationId xmlns:p14="http://schemas.microsoft.com/office/powerpoint/2010/main" val="1500295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89</a:t>
            </a:fld>
            <a:endParaRPr lang="en-US"/>
          </a:p>
        </p:txBody>
      </p:sp>
    </p:spTree>
    <p:extLst>
      <p:ext uri="{BB962C8B-B14F-4D97-AF65-F5344CB8AC3E}">
        <p14:creationId xmlns:p14="http://schemas.microsoft.com/office/powerpoint/2010/main" val="2777482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90</a:t>
            </a:fld>
            <a:endParaRPr lang="en-US"/>
          </a:p>
        </p:txBody>
      </p:sp>
    </p:spTree>
    <p:extLst>
      <p:ext uri="{BB962C8B-B14F-4D97-AF65-F5344CB8AC3E}">
        <p14:creationId xmlns:p14="http://schemas.microsoft.com/office/powerpoint/2010/main" val="672289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91</a:t>
            </a:fld>
            <a:endParaRPr lang="en-US"/>
          </a:p>
        </p:txBody>
      </p:sp>
    </p:spTree>
    <p:extLst>
      <p:ext uri="{BB962C8B-B14F-4D97-AF65-F5344CB8AC3E}">
        <p14:creationId xmlns:p14="http://schemas.microsoft.com/office/powerpoint/2010/main" val="36094080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92</a:t>
            </a:fld>
            <a:endParaRPr lang="en-US"/>
          </a:p>
        </p:txBody>
      </p:sp>
    </p:spTree>
    <p:extLst>
      <p:ext uri="{BB962C8B-B14F-4D97-AF65-F5344CB8AC3E}">
        <p14:creationId xmlns:p14="http://schemas.microsoft.com/office/powerpoint/2010/main" val="7977870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93</a:t>
            </a:fld>
            <a:endParaRPr lang="en-US"/>
          </a:p>
        </p:txBody>
      </p:sp>
    </p:spTree>
    <p:extLst>
      <p:ext uri="{BB962C8B-B14F-4D97-AF65-F5344CB8AC3E}">
        <p14:creationId xmlns:p14="http://schemas.microsoft.com/office/powerpoint/2010/main" val="2056168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94</a:t>
            </a:fld>
            <a:endParaRPr lang="en-US"/>
          </a:p>
        </p:txBody>
      </p:sp>
    </p:spTree>
    <p:extLst>
      <p:ext uri="{BB962C8B-B14F-4D97-AF65-F5344CB8AC3E}">
        <p14:creationId xmlns:p14="http://schemas.microsoft.com/office/powerpoint/2010/main" val="39491741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95</a:t>
            </a:fld>
            <a:endParaRPr lang="en-US"/>
          </a:p>
        </p:txBody>
      </p:sp>
    </p:spTree>
    <p:extLst>
      <p:ext uri="{BB962C8B-B14F-4D97-AF65-F5344CB8AC3E}">
        <p14:creationId xmlns:p14="http://schemas.microsoft.com/office/powerpoint/2010/main" val="25462514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98</a:t>
            </a:fld>
            <a:endParaRPr lang="en-US"/>
          </a:p>
        </p:txBody>
      </p:sp>
    </p:spTree>
    <p:extLst>
      <p:ext uri="{BB962C8B-B14F-4D97-AF65-F5344CB8AC3E}">
        <p14:creationId xmlns:p14="http://schemas.microsoft.com/office/powerpoint/2010/main" val="24753259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99</a:t>
            </a:fld>
            <a:endParaRPr lang="en-US"/>
          </a:p>
        </p:txBody>
      </p:sp>
    </p:spTree>
    <p:extLst>
      <p:ext uri="{BB962C8B-B14F-4D97-AF65-F5344CB8AC3E}">
        <p14:creationId xmlns:p14="http://schemas.microsoft.com/office/powerpoint/2010/main" val="2244305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100</a:t>
            </a:fld>
            <a:endParaRPr lang="en-US"/>
          </a:p>
        </p:txBody>
      </p:sp>
    </p:spTree>
    <p:extLst>
      <p:ext uri="{BB962C8B-B14F-4D97-AF65-F5344CB8AC3E}">
        <p14:creationId xmlns:p14="http://schemas.microsoft.com/office/powerpoint/2010/main" val="34730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14</a:t>
            </a:fld>
            <a:endParaRPr lang="en-US"/>
          </a:p>
        </p:txBody>
      </p:sp>
    </p:spTree>
    <p:extLst>
      <p:ext uri="{BB962C8B-B14F-4D97-AF65-F5344CB8AC3E}">
        <p14:creationId xmlns:p14="http://schemas.microsoft.com/office/powerpoint/2010/main" val="26191075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102</a:t>
            </a:fld>
            <a:endParaRPr lang="en-US"/>
          </a:p>
        </p:txBody>
      </p:sp>
    </p:spTree>
    <p:extLst>
      <p:ext uri="{BB962C8B-B14F-4D97-AF65-F5344CB8AC3E}">
        <p14:creationId xmlns:p14="http://schemas.microsoft.com/office/powerpoint/2010/main" val="28025435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103</a:t>
            </a:fld>
            <a:endParaRPr lang="en-US"/>
          </a:p>
        </p:txBody>
      </p:sp>
    </p:spTree>
    <p:extLst>
      <p:ext uri="{BB962C8B-B14F-4D97-AF65-F5344CB8AC3E}">
        <p14:creationId xmlns:p14="http://schemas.microsoft.com/office/powerpoint/2010/main" val="11215501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736D5-E0DE-42E9-8272-74B941FF6EFA}" type="slidenum">
              <a:rPr lang="en-US"/>
              <a:pPr/>
              <a:t>104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15</a:t>
            </a:fld>
            <a:endParaRPr lang="en-US"/>
          </a:p>
        </p:txBody>
      </p:sp>
    </p:spTree>
    <p:extLst>
      <p:ext uri="{BB962C8B-B14F-4D97-AF65-F5344CB8AC3E}">
        <p14:creationId xmlns:p14="http://schemas.microsoft.com/office/powerpoint/2010/main" val="240730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3919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61757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338577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25096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5944A-2A83-44B4-AD39-9DB518A18B6D}" type="datetimeFigureOut">
              <a:rPr lang="en-US" smtClean="0"/>
              <a:pPr/>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78857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5944A-2A83-44B4-AD39-9DB518A18B6D}" type="datetimeFigureOut">
              <a:rPr lang="en-US" smtClean="0"/>
              <a:pPr/>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86901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15944A-2A83-44B4-AD39-9DB518A18B6D}" type="datetimeFigureOut">
              <a:rPr lang="en-US" smtClean="0"/>
              <a:pPr/>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83479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15944A-2A83-44B4-AD39-9DB518A18B6D}" type="datetimeFigureOut">
              <a:rPr lang="en-US" smtClean="0"/>
              <a:pPr/>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9044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15944A-2A83-44B4-AD39-9DB518A18B6D}" type="datetimeFigureOut">
              <a:rPr lang="en-US" smtClean="0"/>
              <a:pPr/>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130752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5944A-2A83-44B4-AD39-9DB518A18B6D}" type="datetimeFigureOut">
              <a:rPr lang="en-US" smtClean="0"/>
              <a:pPr/>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03910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5944A-2A83-44B4-AD39-9DB518A18B6D}" type="datetimeFigureOut">
              <a:rPr lang="en-US" smtClean="0"/>
              <a:pPr/>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17360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5944A-2A83-44B4-AD39-9DB518A18B6D}" type="datetimeFigureOut">
              <a:rPr lang="en-US" smtClean="0"/>
              <a:pPr/>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E7329-D8F3-40DD-B782-DE6E1B489FFD}" type="slidenum">
              <a:rPr lang="en-US" smtClean="0"/>
              <a:pPr/>
              <a:t>‹#›</a:t>
            </a:fld>
            <a:endParaRPr lang="en-US"/>
          </a:p>
        </p:txBody>
      </p:sp>
    </p:spTree>
    <p:extLst>
      <p:ext uri="{BB962C8B-B14F-4D97-AF65-F5344CB8AC3E}">
        <p14:creationId xmlns:p14="http://schemas.microsoft.com/office/powerpoint/2010/main" val="26833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5944A-2A83-44B4-AD39-9DB518A18B6D}" type="datetimeFigureOut">
              <a:rPr lang="en-US" smtClean="0"/>
              <a:pPr/>
              <a:t>3/12/2016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E7329-D8F3-40DD-B782-DE6E1B489FFD}" type="slidenum">
              <a:rPr lang="en-US" smtClean="0"/>
              <a:pPr/>
              <a:t>‹#›</a:t>
            </a:fld>
            <a:endParaRPr lang="en-US" dirty="0"/>
          </a:p>
        </p:txBody>
      </p:sp>
    </p:spTree>
    <p:extLst>
      <p:ext uri="{BB962C8B-B14F-4D97-AF65-F5344CB8AC3E}">
        <p14:creationId xmlns:p14="http://schemas.microsoft.com/office/powerpoint/2010/main" val="429066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2.png"/></Relationships>
</file>

<file path=ppt/slides/_rels/slide9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86000"/>
            <a:ext cx="8820472"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Lecture 5/6</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Time Management</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5122" name="Picture 2" descr="C:\Users\Hassan\Desktop\19fc62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20080"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76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Bef>
                <a:spcPts val="1200"/>
              </a:spcBef>
              <a:buFont typeface="+mj-lt"/>
              <a:buAutoNum type="arabicPeriod"/>
              <a:defRPr/>
            </a:pPr>
            <a:r>
              <a:rPr lang="en-US" sz="2000" dirty="0" smtClean="0">
                <a:solidFill>
                  <a:srgbClr val="FF0000"/>
                </a:solidFill>
                <a:latin typeface="Gill Sans MT Condensed" pitchFamily="34" charset="0"/>
              </a:rPr>
              <a:t>Project Schedule Network Diagrams</a:t>
            </a:r>
          </a:p>
          <a:p>
            <a:pPr marL="176213" indent="-176213">
              <a:spcBef>
                <a:spcPts val="1200"/>
              </a:spcBef>
              <a:buFont typeface="+mj-lt"/>
              <a:buAutoNum type="arabicPeriod"/>
              <a:defRPr/>
            </a:pPr>
            <a:r>
              <a:rPr lang="en-US" sz="2000" dirty="0" smtClean="0">
                <a:solidFill>
                  <a:srgbClr val="020202"/>
                </a:solidFill>
                <a:latin typeface="Gill Sans MT Condensed" pitchFamily="34" charset="0"/>
              </a:rPr>
              <a:t>Project Document Updates</a:t>
            </a:r>
          </a:p>
          <a:p>
            <a:pPr>
              <a:spcBef>
                <a:spcPts val="1200"/>
              </a:spcBef>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1200"/>
              </a:spcBef>
              <a:buFont typeface="Arial" pitchFamily="34" charset="0"/>
              <a:buChar char="•"/>
              <a:defRPr/>
            </a:pPr>
            <a:endParaRPr lang="en-US" sz="2000" dirty="0">
              <a:solidFill>
                <a:srgbClr val="020202"/>
              </a:solidFill>
              <a:latin typeface="Gill Sans MT Condensed" pitchFamily="34" charset="0"/>
            </a:endParaRPr>
          </a:p>
        </p:txBody>
      </p:sp>
      <p:sp>
        <p:nvSpPr>
          <p:cNvPr id="18" name="Rectangle 17"/>
          <p:cNvSpPr/>
          <p:nvPr/>
        </p:nvSpPr>
        <p:spPr>
          <a:xfrm>
            <a:off x="3235326"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Aft>
                <a:spcPts val="1200"/>
              </a:spcAft>
              <a:buFont typeface="+mj-lt"/>
              <a:buAutoNum type="arabicPeriod"/>
              <a:defRPr/>
            </a:pPr>
            <a:r>
              <a:rPr lang="en-US" sz="2000" dirty="0" smtClean="0">
                <a:solidFill>
                  <a:srgbClr val="FF0000"/>
                </a:solidFill>
                <a:latin typeface="Gill Sans MT Condensed" pitchFamily="34" charset="0"/>
              </a:rPr>
              <a:t>Precedence Diagramming Method (PDM)</a:t>
            </a:r>
          </a:p>
          <a:p>
            <a:pPr marL="187325" indent="-187325">
              <a:spcAft>
                <a:spcPts val="1200"/>
              </a:spcAft>
              <a:buFont typeface="+mj-lt"/>
              <a:buAutoNum type="arabicPeriod"/>
              <a:defRPr/>
            </a:pPr>
            <a:r>
              <a:rPr lang="en-US" sz="2000" dirty="0" smtClean="0">
                <a:solidFill>
                  <a:srgbClr val="FF0000"/>
                </a:solidFill>
                <a:latin typeface="Gill Sans MT Condensed" pitchFamily="34" charset="0"/>
              </a:rPr>
              <a:t>Dependency Determination</a:t>
            </a:r>
          </a:p>
          <a:p>
            <a:pPr marL="187325" indent="-187325">
              <a:spcAft>
                <a:spcPts val="1200"/>
              </a:spcAft>
              <a:buFont typeface="+mj-lt"/>
              <a:buAutoNum type="arabicPeriod"/>
              <a:defRPr/>
            </a:pPr>
            <a:r>
              <a:rPr lang="en-US" sz="2000" dirty="0" smtClean="0">
                <a:solidFill>
                  <a:srgbClr val="FF0000"/>
                </a:solidFill>
                <a:latin typeface="Gill Sans MT Condensed" pitchFamily="34" charset="0"/>
              </a:rPr>
              <a:t>Leads and Lags</a:t>
            </a: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0" y="972979"/>
            <a:ext cx="9220200" cy="584775"/>
          </a:xfrm>
          <a:prstGeom prst="rect">
            <a:avLst/>
          </a:prstGeom>
          <a:noFill/>
        </p:spPr>
        <p:txBody>
          <a:bodyPr wrap="square" lIns="91440" tIns="45720" rIns="91440" bIns="45720">
            <a:spAutoFit/>
          </a:bodyPr>
          <a:lstStyle/>
          <a:p>
            <a:pPr algn="ctr"/>
            <a:r>
              <a:rPr lang="en-US" sz="1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a:t>
            </a:r>
            <a:r>
              <a:rPr lang="en-US" sz="16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of identifying and documenting relationships among the project activities.</a:t>
            </a:r>
          </a:p>
        </p:txBody>
      </p:sp>
      <p:sp>
        <p:nvSpPr>
          <p:cNvPr id="36" name="TextBox 35"/>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
        <p:nvSpPr>
          <p:cNvPr id="37" name="Rectangle 36"/>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dirty="0" smtClean="0">
                <a:solidFill>
                  <a:srgbClr val="C00000"/>
                </a:solidFill>
                <a:latin typeface="Gill Sans MT Condensed" pitchFamily="34" charset="0"/>
              </a:rPr>
              <a:t>Schedule Management Plan</a:t>
            </a:r>
          </a:p>
          <a:p>
            <a:pPr marL="176213" indent="-176213">
              <a:spcAft>
                <a:spcPts val="1200"/>
              </a:spcAft>
              <a:buFont typeface="+mj-lt"/>
              <a:buAutoNum type="arabicPeriod"/>
              <a:defRPr/>
            </a:pPr>
            <a:r>
              <a:rPr lang="en-US" dirty="0" smtClean="0">
                <a:solidFill>
                  <a:srgbClr val="020202"/>
                </a:solidFill>
                <a:latin typeface="Gill Sans MT Condensed" pitchFamily="34" charset="0"/>
              </a:rPr>
              <a:t>Activity List</a:t>
            </a:r>
          </a:p>
          <a:p>
            <a:pPr marL="176213" indent="-176213">
              <a:spcAft>
                <a:spcPts val="1200"/>
              </a:spcAft>
              <a:buFont typeface="+mj-lt"/>
              <a:buAutoNum type="arabicPeriod"/>
              <a:defRPr/>
            </a:pPr>
            <a:r>
              <a:rPr lang="en-US" dirty="0" smtClean="0">
                <a:solidFill>
                  <a:srgbClr val="020202"/>
                </a:solidFill>
                <a:latin typeface="Gill Sans MT Condensed" pitchFamily="34" charset="0"/>
              </a:rPr>
              <a:t>Activity Attributes</a:t>
            </a:r>
          </a:p>
          <a:p>
            <a:pPr marL="176213" indent="-176213">
              <a:spcAft>
                <a:spcPts val="1200"/>
              </a:spcAft>
              <a:buFont typeface="+mj-lt"/>
              <a:buAutoNum type="arabicPeriod"/>
              <a:defRPr/>
            </a:pPr>
            <a:r>
              <a:rPr lang="en-US" dirty="0" smtClean="0">
                <a:solidFill>
                  <a:srgbClr val="020202"/>
                </a:solidFill>
                <a:latin typeface="Gill Sans MT Condensed" pitchFamily="34" charset="0"/>
              </a:rPr>
              <a:t>Milestone List</a:t>
            </a:r>
          </a:p>
          <a:p>
            <a:pPr marL="176213" indent="-176213">
              <a:spcAft>
                <a:spcPts val="1200"/>
              </a:spcAft>
              <a:buFont typeface="+mj-lt"/>
              <a:buAutoNum type="arabicPeriod"/>
              <a:defRPr/>
            </a:pPr>
            <a:r>
              <a:rPr lang="en-US" dirty="0" smtClean="0">
                <a:solidFill>
                  <a:srgbClr val="020202"/>
                </a:solidFill>
                <a:latin typeface="Gill Sans MT Condensed" pitchFamily="34" charset="0"/>
              </a:rPr>
              <a:t>Project Scope Statement</a:t>
            </a:r>
            <a:endParaRPr lang="en-US" dirty="0">
              <a:solidFill>
                <a:srgbClr val="020202"/>
              </a:solidFill>
              <a:latin typeface="Gill Sans MT Condensed" pitchFamily="34" charset="0"/>
            </a:endParaRPr>
          </a:p>
          <a:p>
            <a:pPr marL="176213" indent="-176213">
              <a:spcAft>
                <a:spcPts val="1200"/>
              </a:spcAft>
              <a:buFont typeface="+mj-lt"/>
              <a:buAutoNum type="arabicPeriod"/>
              <a:defRPr/>
            </a:pPr>
            <a:r>
              <a:rPr lang="en-US" dirty="0" smtClean="0">
                <a:solidFill>
                  <a:srgbClr val="C00000"/>
                </a:solidFill>
                <a:latin typeface="Gill Sans MT Condensed" pitchFamily="34" charset="0"/>
              </a:rPr>
              <a:t>Enterprise Environmental Factors</a:t>
            </a:r>
          </a:p>
          <a:p>
            <a:pPr marL="176213" indent="-176213">
              <a:spcAft>
                <a:spcPts val="1200"/>
              </a:spcAft>
              <a:buFont typeface="+mj-lt"/>
              <a:buAutoNum type="arabicPeriod"/>
              <a:defRPr/>
            </a:pPr>
            <a:r>
              <a:rPr lang="en-US" dirty="0" smtClean="0">
                <a:solidFill>
                  <a:srgbClr val="020202"/>
                </a:solidFill>
                <a:latin typeface="Gill Sans MT Condensed" pitchFamily="34" charset="0"/>
              </a:rPr>
              <a:t>Organizational Process Assets</a:t>
            </a:r>
            <a:endParaRPr lang="en-US" dirty="0">
              <a:solidFill>
                <a:srgbClr val="020202"/>
              </a:solidFill>
              <a:latin typeface="Gill Sans MT Condensed" pitchFamily="34" charset="0"/>
            </a:endParaRP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buFont typeface="Arial" pitchFamily="34" charset="0"/>
              <a:buChar char="•"/>
              <a:defRPr/>
            </a:pPr>
            <a:endParaRPr lang="en-US" sz="1400" dirty="0">
              <a:solidFill>
                <a:schemeClr val="tx1">
                  <a:lumMod val="75000"/>
                </a:schemeClr>
              </a:solidFill>
              <a:latin typeface="Gill Sans MT" pitchFamily="34" charset="0"/>
            </a:endParaRPr>
          </a:p>
        </p:txBody>
      </p:sp>
    </p:spTree>
    <p:extLst>
      <p:ext uri="{BB962C8B-B14F-4D97-AF65-F5344CB8AC3E}">
        <p14:creationId xmlns:p14="http://schemas.microsoft.com/office/powerpoint/2010/main" val="477898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8">
                                            <p:bg/>
                                          </p:spTgt>
                                        </p:tgtEl>
                                        <p:attrNameLst>
                                          <p:attrName>style.visibility</p:attrName>
                                        </p:attrNameLst>
                                      </p:cBhvr>
                                      <p:to>
                                        <p:strVal val="visible"/>
                                      </p:to>
                                    </p:set>
                                    <p:anim calcmode="lin" valueType="num">
                                      <p:cBhvr additive="base">
                                        <p:cTn id="34"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 calcmode="lin" valueType="num">
                                      <p:cBhvr additive="base">
                                        <p:cTn id="4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xEl>
                                              <p:pRg st="2" end="2"/>
                                            </p:txEl>
                                          </p:spTgt>
                                        </p:tgtEl>
                                        <p:attrNameLst>
                                          <p:attrName>style.visibility</p:attrName>
                                        </p:attrNameLst>
                                      </p:cBhvr>
                                      <p:to>
                                        <p:strVal val="visible"/>
                                      </p:to>
                                    </p:set>
                                    <p:anim calcmode="lin" valueType="num">
                                      <p:cBhvr additive="base">
                                        <p:cTn id="46"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8">
                                            <p:txEl>
                                              <p:pRg st="3" end="3"/>
                                            </p:txEl>
                                          </p:spTgt>
                                        </p:tgtEl>
                                        <p:attrNameLst>
                                          <p:attrName>style.visibility</p:attrName>
                                        </p:attrNameLst>
                                      </p:cBhvr>
                                      <p:to>
                                        <p:strVal val="visible"/>
                                      </p:to>
                                    </p:set>
                                    <p:anim calcmode="lin" valueType="num">
                                      <p:cBhvr additive="base">
                                        <p:cTn id="5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bg/>
                                          </p:spTgt>
                                        </p:tgtEl>
                                        <p:attrNameLst>
                                          <p:attrName>style.visibility</p:attrName>
                                        </p:attrNameLst>
                                      </p:cBhvr>
                                      <p:to>
                                        <p:strVal val="visible"/>
                                      </p:to>
                                    </p:set>
                                    <p:anim calcmode="lin" valueType="num">
                                      <p:cBhvr additive="base">
                                        <p:cTn id="54"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14">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 calcmode="lin" valueType="num">
                                      <p:cBhvr additive="base">
                                        <p:cTn id="6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4">
                                            <p:txEl>
                                              <p:pRg st="2" end="2"/>
                                            </p:txEl>
                                          </p:spTgt>
                                        </p:tgtEl>
                                        <p:attrNameLst>
                                          <p:attrName>style.visibility</p:attrName>
                                        </p:attrNameLst>
                                      </p:cBhvr>
                                      <p:to>
                                        <p:strVal val="visible"/>
                                      </p:to>
                                    </p:set>
                                    <p:anim calcmode="lin" valueType="num">
                                      <p:cBhvr additive="base">
                                        <p:cTn id="66"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7">
                                            <p:bg/>
                                          </p:spTgt>
                                        </p:tgtEl>
                                        <p:attrNameLst>
                                          <p:attrName>style.visibility</p:attrName>
                                        </p:attrNameLst>
                                      </p:cBhvr>
                                      <p:to>
                                        <p:strVal val="visible"/>
                                      </p:to>
                                    </p:set>
                                    <p:anim calcmode="lin" valueType="num">
                                      <p:cBhvr additive="base">
                                        <p:cTn id="70"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37">
                                            <p:bg/>
                                          </p:spTgt>
                                        </p:tgtEl>
                                        <p:attrNameLst>
                                          <p:attrName>ppt_y</p:attrName>
                                        </p:attrNameLst>
                                      </p:cBhvr>
                                      <p:tavLst>
                                        <p:tav tm="0">
                                          <p:val>
                                            <p:strVal val="1+#ppt_h/2"/>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xEl>
                                              <p:pRg st="0" end="0"/>
                                            </p:txEl>
                                          </p:spTgt>
                                        </p:tgtEl>
                                        <p:attrNameLst>
                                          <p:attrName>style.visibility</p:attrName>
                                        </p:attrNameLst>
                                      </p:cBhvr>
                                      <p:to>
                                        <p:strVal val="visible"/>
                                      </p:to>
                                    </p:set>
                                    <p:animEffect transition="in" filter="fade">
                                      <p:cBhvr>
                                        <p:cTn id="74" dur="1000"/>
                                        <p:tgtEl>
                                          <p:spTgt spid="37">
                                            <p:txEl>
                                              <p:pRg st="0" end="0"/>
                                            </p:txEl>
                                          </p:spTgt>
                                        </p:tgtEl>
                                      </p:cBhvr>
                                    </p:animEffect>
                                    <p:anim calcmode="lin" valueType="num">
                                      <p:cBhvr>
                                        <p:cTn id="7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7">
                                            <p:txEl>
                                              <p:pRg st="1" end="1"/>
                                            </p:txEl>
                                          </p:spTgt>
                                        </p:tgtEl>
                                        <p:attrNameLst>
                                          <p:attrName>style.visibility</p:attrName>
                                        </p:attrNameLst>
                                      </p:cBhvr>
                                      <p:to>
                                        <p:strVal val="visible"/>
                                      </p:to>
                                    </p:set>
                                    <p:animEffect transition="in" filter="fade">
                                      <p:cBhvr>
                                        <p:cTn id="79" dur="1000"/>
                                        <p:tgtEl>
                                          <p:spTgt spid="37">
                                            <p:txEl>
                                              <p:pRg st="1" end="1"/>
                                            </p:txEl>
                                          </p:spTgt>
                                        </p:tgtEl>
                                      </p:cBhvr>
                                    </p:animEffect>
                                    <p:anim calcmode="lin" valueType="num">
                                      <p:cBhvr>
                                        <p:cTn id="80"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37">
                                            <p:txEl>
                                              <p:pRg st="1" end="1"/>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7">
                                            <p:txEl>
                                              <p:pRg st="2" end="2"/>
                                            </p:txEl>
                                          </p:spTgt>
                                        </p:tgtEl>
                                        <p:attrNameLst>
                                          <p:attrName>style.visibility</p:attrName>
                                        </p:attrNameLst>
                                      </p:cBhvr>
                                      <p:to>
                                        <p:strVal val="visible"/>
                                      </p:to>
                                    </p:set>
                                    <p:animEffect transition="in" filter="fade">
                                      <p:cBhvr>
                                        <p:cTn id="84" dur="1000"/>
                                        <p:tgtEl>
                                          <p:spTgt spid="37">
                                            <p:txEl>
                                              <p:pRg st="2" end="2"/>
                                            </p:txEl>
                                          </p:spTgt>
                                        </p:tgtEl>
                                      </p:cBhvr>
                                    </p:animEffect>
                                    <p:anim calcmode="lin" valueType="num">
                                      <p:cBhvr>
                                        <p:cTn id="8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37">
                                            <p:txEl>
                                              <p:pRg st="2" end="2"/>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
                                            <p:txEl>
                                              <p:pRg st="3" end="3"/>
                                            </p:txEl>
                                          </p:spTgt>
                                        </p:tgtEl>
                                        <p:attrNameLst>
                                          <p:attrName>style.visibility</p:attrName>
                                        </p:attrNameLst>
                                      </p:cBhvr>
                                      <p:to>
                                        <p:strVal val="visible"/>
                                      </p:to>
                                    </p:set>
                                    <p:animEffect transition="in" filter="fade">
                                      <p:cBhvr>
                                        <p:cTn id="89" dur="1000"/>
                                        <p:tgtEl>
                                          <p:spTgt spid="37">
                                            <p:txEl>
                                              <p:pRg st="3" end="3"/>
                                            </p:txEl>
                                          </p:spTgt>
                                        </p:tgtEl>
                                      </p:cBhvr>
                                    </p:animEffect>
                                    <p:anim calcmode="lin" valueType="num">
                                      <p:cBhvr>
                                        <p:cTn id="90"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91" dur="1000" fill="hold"/>
                                        <p:tgtEl>
                                          <p:spTgt spid="37">
                                            <p:txEl>
                                              <p:pRg st="3" end="3"/>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7">
                                            <p:txEl>
                                              <p:pRg st="4" end="4"/>
                                            </p:txEl>
                                          </p:spTgt>
                                        </p:tgtEl>
                                        <p:attrNameLst>
                                          <p:attrName>style.visibility</p:attrName>
                                        </p:attrNameLst>
                                      </p:cBhvr>
                                      <p:to>
                                        <p:strVal val="visible"/>
                                      </p:to>
                                    </p:set>
                                    <p:animEffect transition="in" filter="fade">
                                      <p:cBhvr>
                                        <p:cTn id="94" dur="1000"/>
                                        <p:tgtEl>
                                          <p:spTgt spid="37">
                                            <p:txEl>
                                              <p:pRg st="4" end="4"/>
                                            </p:txEl>
                                          </p:spTgt>
                                        </p:tgtEl>
                                      </p:cBhvr>
                                    </p:animEffect>
                                    <p:anim calcmode="lin" valueType="num">
                                      <p:cBhvr>
                                        <p:cTn id="95"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96" dur="1000" fill="hold"/>
                                        <p:tgtEl>
                                          <p:spTgt spid="37">
                                            <p:txEl>
                                              <p:pRg st="4" end="4"/>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7">
                                            <p:txEl>
                                              <p:pRg st="5" end="5"/>
                                            </p:txEl>
                                          </p:spTgt>
                                        </p:tgtEl>
                                        <p:attrNameLst>
                                          <p:attrName>style.visibility</p:attrName>
                                        </p:attrNameLst>
                                      </p:cBhvr>
                                      <p:to>
                                        <p:strVal val="visible"/>
                                      </p:to>
                                    </p:set>
                                    <p:animEffect transition="in" filter="fade">
                                      <p:cBhvr>
                                        <p:cTn id="99" dur="1000"/>
                                        <p:tgtEl>
                                          <p:spTgt spid="37">
                                            <p:txEl>
                                              <p:pRg st="5" end="5"/>
                                            </p:txEl>
                                          </p:spTgt>
                                        </p:tgtEl>
                                      </p:cBhvr>
                                    </p:animEffect>
                                    <p:anim calcmode="lin" valueType="num">
                                      <p:cBhvr>
                                        <p:cTn id="10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01" dur="1000" fill="hold"/>
                                        <p:tgtEl>
                                          <p:spTgt spid="37">
                                            <p:txEl>
                                              <p:pRg st="5" end="5"/>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7">
                                            <p:txEl>
                                              <p:pRg st="6" end="6"/>
                                            </p:txEl>
                                          </p:spTgt>
                                        </p:tgtEl>
                                        <p:attrNameLst>
                                          <p:attrName>style.visibility</p:attrName>
                                        </p:attrNameLst>
                                      </p:cBhvr>
                                      <p:to>
                                        <p:strVal val="visible"/>
                                      </p:to>
                                    </p:set>
                                    <p:animEffect transition="in" filter="fade">
                                      <p:cBhvr>
                                        <p:cTn id="104" dur="1000"/>
                                        <p:tgtEl>
                                          <p:spTgt spid="37">
                                            <p:txEl>
                                              <p:pRg st="6" end="6"/>
                                            </p:txEl>
                                          </p:spTgt>
                                        </p:tgtEl>
                                      </p:cBhvr>
                                    </p:animEffect>
                                    <p:anim calcmode="lin" valueType="num">
                                      <p:cBhvr>
                                        <p:cTn id="105"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106" dur="1000" fill="hold"/>
                                        <p:tgtEl>
                                          <p:spTgt spid="37">
                                            <p:txEl>
                                              <p:pRg st="6" end="6"/>
                                            </p:tx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xEl>
                                              <p:pRg st="7" end="7"/>
                                            </p:txEl>
                                          </p:spTgt>
                                        </p:tgtEl>
                                        <p:attrNameLst>
                                          <p:attrName>style.visibility</p:attrName>
                                        </p:attrNameLst>
                                      </p:cBhvr>
                                      <p:to>
                                        <p:strVal val="visible"/>
                                      </p:to>
                                    </p:set>
                                    <p:animEffect transition="in" filter="fade">
                                      <p:cBhvr>
                                        <p:cTn id="109" dur="1000"/>
                                        <p:tgtEl>
                                          <p:spTgt spid="37">
                                            <p:txEl>
                                              <p:pRg st="7" end="7"/>
                                            </p:txEl>
                                          </p:spTgt>
                                        </p:tgtEl>
                                      </p:cBhvr>
                                    </p:animEffect>
                                    <p:anim calcmode="lin" valueType="num">
                                      <p:cBhvr>
                                        <p:cTn id="110" dur="1000" fill="hold"/>
                                        <p:tgtEl>
                                          <p:spTgt spid="37">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3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8" grpId="0" build="p" animBg="1"/>
      <p:bldP spid="8" grpId="0"/>
      <p:bldP spid="12" grpId="0"/>
      <p:bldP spid="16" grpId="0"/>
      <p:bldP spid="37"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solidFill>
                  <a:schemeClr val="accent1">
                    <a:lumMod val="50000"/>
                  </a:schemeClr>
                </a:solidFill>
              </a:rPr>
              <a:t>Activity Duration Estimates</a:t>
            </a:r>
          </a:p>
          <a:p>
            <a:pPr>
              <a:spcBef>
                <a:spcPts val="0"/>
              </a:spcBef>
              <a:buClr>
                <a:schemeClr val="tx1"/>
              </a:buClr>
            </a:pPr>
            <a:r>
              <a:rPr lang="en-US" sz="2800" dirty="0" smtClean="0">
                <a:solidFill>
                  <a:schemeClr val="accent1">
                    <a:lumMod val="50000"/>
                  </a:schemeClr>
                </a:solidFill>
              </a:rPr>
              <a:t>Project Documents Updates</a:t>
            </a:r>
            <a:endParaRPr lang="en-US" sz="2800" dirty="0">
              <a:solidFill>
                <a:srgbClr val="020202"/>
              </a:solidFill>
              <a:latin typeface="Gill Sans MT Condensed" pitchFamily="34" charset="0"/>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580950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354012" y="2060848"/>
            <a:ext cx="8435975" cy="3984625"/>
          </a:xfrm>
        </p:spPr>
        <p:txBody>
          <a:bodyPr/>
          <a:lstStyle/>
          <a:p>
            <a:pPr marL="533400" indent="-533400" eaLnBrk="1" hangingPunct="1">
              <a:lnSpc>
                <a:spcPct val="90000"/>
              </a:lnSpc>
            </a:pPr>
            <a:r>
              <a:rPr lang="en-US" altLang="ja-JP" sz="2400" b="1" dirty="0" smtClean="0">
                <a:solidFill>
                  <a:schemeClr val="accent1">
                    <a:lumMod val="50000"/>
                  </a:schemeClr>
                </a:solidFill>
              </a:rPr>
              <a:t>Activity duration estimates are quantitative assessments of the likely number of work periods that will be required to complete a schedule activity. Activity duration estimates include some indication of the range of possible results. For example:</a:t>
            </a:r>
          </a:p>
          <a:p>
            <a:pPr marL="933450" lvl="2" indent="-533400" eaLnBrk="1" hangingPunct="1">
              <a:lnSpc>
                <a:spcPct val="90000"/>
              </a:lnSpc>
            </a:pPr>
            <a:r>
              <a:rPr lang="en-US" altLang="ja-JP" b="1" dirty="0" smtClean="0">
                <a:solidFill>
                  <a:schemeClr val="accent1">
                    <a:lumMod val="50000"/>
                  </a:schemeClr>
                </a:solidFill>
                <a:ea typeface="+mn-ea"/>
                <a:cs typeface="+mn-cs"/>
              </a:rPr>
              <a:t>2 weeks ± 2 days to indicate that the schedule activity will take at least eight days and no more than twelve (assuming a five-day workweek).</a:t>
            </a:r>
          </a:p>
          <a:p>
            <a:pPr marL="933450" lvl="2" indent="-533400" eaLnBrk="1" hangingPunct="1">
              <a:lnSpc>
                <a:spcPct val="90000"/>
              </a:lnSpc>
            </a:pPr>
            <a:r>
              <a:rPr lang="en-US" altLang="ja-JP" b="1" dirty="0" smtClean="0">
                <a:solidFill>
                  <a:schemeClr val="accent1">
                    <a:lumMod val="50000"/>
                  </a:schemeClr>
                </a:solidFill>
                <a:ea typeface="+mn-ea"/>
                <a:cs typeface="+mn-cs"/>
              </a:rPr>
              <a:t>15 percent probability of exceeding three weeks to indicate a high probability—85 percent—that the schedule activity will take three weeks or less.</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Activity Duration Estimates</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41326704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Project Documents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440143"/>
            <a:ext cx="9144000" cy="1875692"/>
          </a:xfrm>
          <a:prstGeom prst="rect">
            <a:avLst/>
          </a:prstGeom>
        </p:spPr>
      </p:pic>
    </p:spTree>
    <p:extLst>
      <p:ext uri="{BB962C8B-B14F-4D97-AF65-F5344CB8AC3E}">
        <p14:creationId xmlns:p14="http://schemas.microsoft.com/office/powerpoint/2010/main" val="8605711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a:bodyPr>
          <a:lstStyle/>
          <a:p>
            <a:pPr marL="342900" lvl="1" indent="-342900">
              <a:buClr>
                <a:schemeClr val="tx1"/>
              </a:buClr>
              <a:buFont typeface="Arial" panose="020B0604020202020204" pitchFamily="34" charset="0"/>
              <a:buChar char="•"/>
              <a:defRPr/>
            </a:pPr>
            <a:r>
              <a:rPr lang="en-US" altLang="ja-JP" sz="3200" b="1" i="1" kern="0" dirty="0" smtClean="0">
                <a:ea typeface="MS PGothic" pitchFamily="34" charset="-128"/>
              </a:rPr>
              <a:t>Estimate Activity Durations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estimating the number of work periods needed to complete individual activities with estimated resources.</a:t>
            </a:r>
          </a:p>
          <a:p>
            <a:pPr marL="342900" lvl="1" indent="-342900">
              <a:buClr>
                <a:schemeClr val="tx1"/>
              </a:buClr>
              <a:buFont typeface="Arial" panose="020B0604020202020204" pitchFamily="34" charset="0"/>
              <a:buChar char="•"/>
              <a:defRPr/>
            </a:pPr>
            <a:r>
              <a:rPr lang="en-US" sz="2600" b="1" kern="0" dirty="0" smtClean="0">
                <a:ea typeface="MS PGothic" pitchFamily="34" charset="-128"/>
              </a:rPr>
              <a:t>The key benefit of this process is that it provides the amount of time each activity will take to complete, which is a major input into the Develop Schedule process.</a:t>
            </a:r>
            <a:endParaRPr lang="ur-PK" altLang="ja-JP" sz="2700" b="1" dirty="0"/>
          </a:p>
        </p:txBody>
      </p:sp>
      <p:sp>
        <p:nvSpPr>
          <p:cNvPr id="7" name="TextBox 6"/>
          <p:cNvSpPr txBox="1"/>
          <p:nvPr/>
        </p:nvSpPr>
        <p:spPr>
          <a:xfrm>
            <a:off x="1143000" y="0"/>
            <a:ext cx="6858000" cy="707886"/>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4000" dirty="0" smtClean="0"/>
              <a:t>Estimate Activity Durations</a:t>
            </a:r>
            <a:endParaRPr lang="en-US" sz="4000" dirty="0"/>
          </a:p>
        </p:txBody>
      </p:sp>
    </p:spTree>
    <p:extLst>
      <p:ext uri="{BB962C8B-B14F-4D97-AF65-F5344CB8AC3E}">
        <p14:creationId xmlns:p14="http://schemas.microsoft.com/office/powerpoint/2010/main" val="10682923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5–</a:t>
            </a:r>
            <a:fld id="{3BEF6F24-3F1B-42AF-BC17-97E86C0D19BC}" type="slidenum">
              <a:rPr lang="en-US"/>
              <a:pPr/>
              <a:t>104</a:t>
            </a:fld>
            <a:endParaRPr lang="en-US"/>
          </a:p>
        </p:txBody>
      </p:sp>
      <p:sp>
        <p:nvSpPr>
          <p:cNvPr id="108546" name="AutoShape 2"/>
          <p:cNvSpPr>
            <a:spLocks noGrp="1" noChangeArrowheads="1"/>
          </p:cNvSpPr>
          <p:nvPr>
            <p:ph type="title"/>
          </p:nvPr>
        </p:nvSpPr>
        <p:spPr>
          <a:xfrm>
            <a:off x="457200" y="76200"/>
            <a:ext cx="8229600" cy="1143000"/>
          </a:xfrm>
          <a:ln/>
        </p:spPr>
        <p:txBody>
          <a:bodyPr/>
          <a:lstStyle/>
          <a:p>
            <a:r>
              <a:rPr lang="en-US" dirty="0"/>
              <a:t>Types of Costs</a:t>
            </a:r>
          </a:p>
        </p:txBody>
      </p:sp>
      <p:sp>
        <p:nvSpPr>
          <p:cNvPr id="108547" name="Rectangle 3"/>
          <p:cNvSpPr>
            <a:spLocks noGrp="1" noChangeArrowheads="1"/>
          </p:cNvSpPr>
          <p:nvPr>
            <p:ph type="body" idx="1"/>
          </p:nvPr>
        </p:nvSpPr>
        <p:spPr/>
        <p:txBody>
          <a:bodyPr>
            <a:normAutofit fontScale="92500" lnSpcReduction="20000"/>
          </a:bodyPr>
          <a:lstStyle/>
          <a:p>
            <a:r>
              <a:rPr lang="en-US" b="1" dirty="0">
                <a:solidFill>
                  <a:srgbClr val="0070C0"/>
                </a:solidFill>
                <a:effectLst>
                  <a:outerShdw blurRad="38100" dist="38100" dir="2700000" algn="tl">
                    <a:srgbClr val="000000">
                      <a:alpha val="43137"/>
                    </a:srgbClr>
                  </a:outerShdw>
                </a:effectLst>
              </a:rPr>
              <a:t>Direct Costs</a:t>
            </a:r>
          </a:p>
          <a:p>
            <a:pPr lvl="1"/>
            <a:r>
              <a:rPr lang="en-US" dirty="0"/>
              <a:t>Costs that are clearly chargeable </a:t>
            </a:r>
            <a:br>
              <a:rPr lang="en-US" dirty="0"/>
            </a:br>
            <a:r>
              <a:rPr lang="en-US" dirty="0"/>
              <a:t>to a specific work package.</a:t>
            </a:r>
          </a:p>
          <a:p>
            <a:pPr lvl="2"/>
            <a:r>
              <a:rPr lang="en-US" dirty="0"/>
              <a:t>Labor, materials, equipment, and other</a:t>
            </a:r>
          </a:p>
          <a:p>
            <a:r>
              <a:rPr lang="en-US" b="1" dirty="0">
                <a:solidFill>
                  <a:srgbClr val="0070C0"/>
                </a:solidFill>
                <a:effectLst>
                  <a:outerShdw blurRad="38100" dist="38100" dir="2700000" algn="tl">
                    <a:srgbClr val="000000">
                      <a:alpha val="43137"/>
                    </a:srgbClr>
                  </a:outerShdw>
                </a:effectLst>
              </a:rPr>
              <a:t>Direct (Project) Overhead Costs</a:t>
            </a:r>
          </a:p>
          <a:p>
            <a:pPr lvl="1"/>
            <a:r>
              <a:rPr lang="en-US" dirty="0"/>
              <a:t>Costs incurred that are directly tied to an identifiable project deliverable or work package.</a:t>
            </a:r>
          </a:p>
          <a:p>
            <a:pPr lvl="2"/>
            <a:r>
              <a:rPr lang="en-US" dirty="0"/>
              <a:t>Salary, rents, supplies, specialized machinery</a:t>
            </a:r>
          </a:p>
          <a:p>
            <a:r>
              <a:rPr lang="en-US" b="1" dirty="0">
                <a:solidFill>
                  <a:srgbClr val="0070C0"/>
                </a:solidFill>
                <a:effectLst>
                  <a:outerShdw blurRad="38100" dist="38100" dir="2700000" algn="tl">
                    <a:srgbClr val="000000">
                      <a:alpha val="43137"/>
                    </a:srgbClr>
                  </a:outerShdw>
                </a:effectLst>
              </a:rPr>
              <a:t>General and Administrative Overhead Costs</a:t>
            </a:r>
          </a:p>
          <a:p>
            <a:pPr lvl="1"/>
            <a:r>
              <a:rPr lang="en-US" dirty="0"/>
              <a:t>Organization costs indirectly linked to a specific package that are apportioned to the project</a:t>
            </a:r>
          </a:p>
        </p:txBody>
      </p:sp>
    </p:spTree>
    <p:extLst>
      <p:ext uri="{BB962C8B-B14F-4D97-AF65-F5344CB8AC3E}">
        <p14:creationId xmlns:p14="http://schemas.microsoft.com/office/powerpoint/2010/main" val="38552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076" y="990600"/>
            <a:ext cx="7837372" cy="5823998"/>
          </a:xfrm>
          <a:prstGeom prst="rect">
            <a:avLst/>
          </a:prstGeom>
        </p:spPr>
      </p:pic>
      <p:sp>
        <p:nvSpPr>
          <p:cNvPr id="6" name="TextBox 5"/>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91379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44624"/>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1628800"/>
            <a:ext cx="9144000" cy="1076392"/>
          </a:xfrm>
          <a:prstGeom prst="rect">
            <a:avLst/>
          </a:prstGeom>
        </p:spPr>
      </p:pic>
    </p:spTree>
    <p:extLst>
      <p:ext uri="{BB962C8B-B14F-4D97-AF65-F5344CB8AC3E}">
        <p14:creationId xmlns:p14="http://schemas.microsoft.com/office/powerpoint/2010/main" val="343604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94301"/>
            <a:ext cx="9144000" cy="1402651"/>
          </a:xfrm>
          <a:prstGeom prst="rect">
            <a:avLst/>
          </a:prstGeom>
        </p:spPr>
      </p:pic>
      <p:sp>
        <p:nvSpPr>
          <p:cNvPr id="5" name="Rectangle 4"/>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6" name="TextBox 5"/>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3711145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16832"/>
            <a:ext cx="9144000" cy="1160461"/>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
        <p:nvSpPr>
          <p:cNvPr id="5" name="Rectangle 4"/>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5322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270963"/>
            <a:ext cx="9144000" cy="1075765"/>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53107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28600" y="2210962"/>
            <a:ext cx="9115400" cy="2049364"/>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112381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68760"/>
            <a:ext cx="9144000" cy="2559035"/>
          </a:xfrm>
          <a:prstGeom prst="rect">
            <a:avLst/>
          </a:prstGeom>
        </p:spPr>
      </p:pic>
      <p:sp>
        <p:nvSpPr>
          <p:cNvPr id="5" name="TextBox 4"/>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385146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24744"/>
            <a:ext cx="9144000" cy="2997406"/>
          </a:xfrm>
          <a:prstGeom prst="rect">
            <a:avLst/>
          </a:prstGeom>
        </p:spPr>
      </p:pic>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2681979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Precedence Diagramming Method (PDM)</a:t>
            </a:r>
          </a:p>
          <a:p>
            <a:pPr>
              <a:spcBef>
                <a:spcPts val="0"/>
              </a:spcBef>
              <a:buClr>
                <a:schemeClr val="tx1"/>
              </a:buClr>
              <a:buFont typeface="Wingdings" pitchFamily="2" charset="2"/>
              <a:buChar char="§"/>
            </a:pPr>
            <a:r>
              <a:rPr lang="en-US" sz="2800" dirty="0" smtClean="0">
                <a:solidFill>
                  <a:schemeClr val="accent1">
                    <a:lumMod val="50000"/>
                  </a:schemeClr>
                </a:solidFill>
              </a:rPr>
              <a:t>Dependency Determination</a:t>
            </a:r>
          </a:p>
          <a:p>
            <a:pPr>
              <a:spcBef>
                <a:spcPts val="0"/>
              </a:spcBef>
              <a:buClr>
                <a:schemeClr val="tx1"/>
              </a:buClr>
              <a:buFont typeface="Wingdings" pitchFamily="2" charset="2"/>
              <a:buChar char="§"/>
            </a:pPr>
            <a:r>
              <a:rPr lang="en-US" sz="2800" dirty="0" smtClean="0">
                <a:solidFill>
                  <a:schemeClr val="accent1">
                    <a:lumMod val="50000"/>
                  </a:schemeClr>
                </a:solidFill>
              </a:rPr>
              <a:t>Leads and Lags</a:t>
            </a: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206434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6.2.</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pic>
        <p:nvPicPr>
          <p:cNvPr id="2" name="Picture 1"/>
          <p:cNvPicPr>
            <a:picLocks noChangeAspect="1"/>
          </p:cNvPicPr>
          <p:nvPr/>
        </p:nvPicPr>
        <p:blipFill>
          <a:blip r:embed="rId2"/>
          <a:stretch>
            <a:fillRect/>
          </a:stretch>
        </p:blipFill>
        <p:spPr>
          <a:xfrm>
            <a:off x="1588513" y="24263"/>
            <a:ext cx="5281416" cy="6259062"/>
          </a:xfrm>
          <a:prstGeom prst="rect">
            <a:avLst/>
          </a:prstGeom>
        </p:spPr>
      </p:pic>
    </p:spTree>
    <p:extLst>
      <p:ext uri="{BB962C8B-B14F-4D97-AF65-F5344CB8AC3E}">
        <p14:creationId xmlns:p14="http://schemas.microsoft.com/office/powerpoint/2010/main" val="276802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pic>
        <p:nvPicPr>
          <p:cNvPr id="4" name="Picture 3"/>
          <p:cNvPicPr>
            <a:picLocks noChangeAspect="1"/>
          </p:cNvPicPr>
          <p:nvPr/>
        </p:nvPicPr>
        <p:blipFill>
          <a:blip r:embed="rId3"/>
          <a:stretch>
            <a:fillRect/>
          </a:stretch>
        </p:blipFill>
        <p:spPr>
          <a:xfrm>
            <a:off x="0" y="1268760"/>
            <a:ext cx="9144000" cy="3168352"/>
          </a:xfrm>
          <a:prstGeom prst="rect">
            <a:avLst/>
          </a:prstGeom>
        </p:spPr>
      </p:pic>
    </p:spTree>
    <p:extLst>
      <p:ext uri="{BB962C8B-B14F-4D97-AF65-F5344CB8AC3E}">
        <p14:creationId xmlns:p14="http://schemas.microsoft.com/office/powerpoint/2010/main" val="1128691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816976"/>
            <a:ext cx="9067800" cy="811824"/>
          </a:xfrm>
        </p:spPr>
        <p:txBody>
          <a:bodyPr>
            <a:normAutofit/>
          </a:bodyPr>
          <a:lstStyle/>
          <a:p>
            <a:r>
              <a:rPr lang="en-US" sz="3600" b="1" dirty="0" smtClean="0"/>
              <a:t>Precedence Diagramming Method (PDM)</a:t>
            </a:r>
          </a:p>
        </p:txBody>
      </p:sp>
      <p:sp>
        <p:nvSpPr>
          <p:cNvPr id="31747" name="Rectangle 3"/>
          <p:cNvSpPr>
            <a:spLocks noGrp="1" noChangeArrowheads="1"/>
          </p:cNvSpPr>
          <p:nvPr>
            <p:ph type="body" idx="1"/>
          </p:nvPr>
        </p:nvSpPr>
        <p:spPr>
          <a:xfrm>
            <a:off x="381000" y="1676400"/>
            <a:ext cx="8305800" cy="3733800"/>
          </a:xfrm>
        </p:spPr>
        <p:txBody>
          <a:bodyPr/>
          <a:lstStyle/>
          <a:p>
            <a:r>
              <a:rPr lang="en-US" smtClean="0"/>
              <a:t>More popular than ADM method and used by project management software</a:t>
            </a:r>
          </a:p>
          <a:p>
            <a:r>
              <a:rPr lang="en-US" smtClean="0"/>
              <a:t>Activities are represented by boxes</a:t>
            </a:r>
          </a:p>
          <a:p>
            <a:r>
              <a:rPr lang="en-US" smtClean="0"/>
              <a:t>Arrows show relationships between activities</a:t>
            </a:r>
          </a:p>
          <a:p>
            <a:r>
              <a:rPr lang="en-US" smtClean="0"/>
              <a:t>Better at showing different types of dependencies</a:t>
            </a:r>
          </a:p>
        </p:txBody>
      </p:sp>
      <p:sp>
        <p:nvSpPr>
          <p:cNvPr id="6" name="Slide Number Placeholder 5"/>
          <p:cNvSpPr>
            <a:spLocks noGrp="1"/>
          </p:cNvSpPr>
          <p:nvPr>
            <p:ph type="sldNum" sz="quarter" idx="11"/>
          </p:nvPr>
        </p:nvSpPr>
        <p:spPr/>
        <p:txBody>
          <a:bodyPr/>
          <a:lstStyle/>
          <a:p>
            <a:pPr>
              <a:defRPr/>
            </a:pPr>
            <a:fld id="{980D5305-563D-4808-81E5-A3BD95CDE655}" type="slidenum">
              <a:rPr lang="en-US" smtClean="0"/>
              <a:pPr>
                <a:defRPr/>
              </a:pPr>
              <a:t>21</a:t>
            </a:fld>
            <a:endParaRPr lang="en-US" dirty="0"/>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455550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668362"/>
            <a:ext cx="8305800" cy="960438"/>
          </a:xfrm>
        </p:spPr>
        <p:txBody>
          <a:bodyPr>
            <a:normAutofit/>
          </a:bodyPr>
          <a:lstStyle/>
          <a:p>
            <a:r>
              <a:rPr lang="en-US" sz="2800" b="1" dirty="0" smtClean="0">
                <a:latin typeface="Arial" pitchFamily="34" charset="0"/>
                <a:cs typeface="Arial" pitchFamily="34" charset="0"/>
              </a:rPr>
              <a:t>Arrow Diagramming Method (ADM)</a:t>
            </a:r>
          </a:p>
        </p:txBody>
      </p:sp>
      <p:sp>
        <p:nvSpPr>
          <p:cNvPr id="29699" name="Rectangle 3"/>
          <p:cNvSpPr>
            <a:spLocks noGrp="1" noChangeArrowheads="1"/>
          </p:cNvSpPr>
          <p:nvPr>
            <p:ph type="body" idx="1"/>
          </p:nvPr>
        </p:nvSpPr>
        <p:spPr/>
        <p:txBody>
          <a:bodyPr/>
          <a:lstStyle/>
          <a:p>
            <a:r>
              <a:rPr lang="en-US" smtClean="0"/>
              <a:t>Also called activity-on-arrow (AOA) network diagrams</a:t>
            </a:r>
          </a:p>
          <a:p>
            <a:r>
              <a:rPr lang="en-US" smtClean="0"/>
              <a:t>Activities are represented by arrows</a:t>
            </a:r>
          </a:p>
          <a:p>
            <a:r>
              <a:rPr lang="en-US" smtClean="0"/>
              <a:t>Nodes or circles are the starting and ending points of activities</a:t>
            </a:r>
          </a:p>
          <a:p>
            <a:r>
              <a:rPr lang="en-US" smtClean="0"/>
              <a:t>Can only show finish-to-start dependencies</a:t>
            </a:r>
          </a:p>
          <a:p>
            <a:r>
              <a:rPr lang="en-US" smtClean="0"/>
              <a:t>Can omit activities that have no dependencies</a:t>
            </a:r>
          </a:p>
        </p:txBody>
      </p:sp>
      <p:sp>
        <p:nvSpPr>
          <p:cNvPr id="6" name="Slide Number Placeholder 5"/>
          <p:cNvSpPr>
            <a:spLocks noGrp="1"/>
          </p:cNvSpPr>
          <p:nvPr>
            <p:ph type="sldNum" sz="quarter" idx="11"/>
          </p:nvPr>
        </p:nvSpPr>
        <p:spPr/>
        <p:txBody>
          <a:bodyPr/>
          <a:lstStyle/>
          <a:p>
            <a:pPr>
              <a:defRPr/>
            </a:pPr>
            <a:fld id="{9BA9949D-DF47-48D3-9DD4-BAD7423D4B35}" type="slidenum">
              <a:rPr lang="en-US" smtClean="0"/>
              <a:pPr>
                <a:defRPr/>
              </a:pPr>
              <a:t>22</a:t>
            </a:fld>
            <a:endParaRPr lang="en-US" dirty="0"/>
          </a:p>
        </p:txBody>
      </p:sp>
      <p:sp>
        <p:nvSpPr>
          <p:cNvPr id="29701"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1000" smtClean="0">
                <a:solidFill>
                  <a:schemeClr val="tx2"/>
                </a:solidFill>
                <a:latin typeface="Verdana" pitchFamily="34" charset="0"/>
              </a:rPr>
              <a:t>Project Time Management</a:t>
            </a:r>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316306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836712"/>
            <a:ext cx="7772400" cy="788888"/>
          </a:xfrm>
          <a:noFill/>
          <a:ln>
            <a:solidFill>
              <a:schemeClr val="tx1"/>
            </a:solidFill>
            <a:miter lim="800000"/>
            <a:headEnd/>
            <a:tailEnd/>
          </a:ln>
        </p:spPr>
        <p:txBody>
          <a:bodyPr>
            <a:noAutofit/>
          </a:bodyPr>
          <a:lstStyle/>
          <a:p>
            <a:pPr eaLnBrk="1" hangingPunct="1">
              <a:lnSpc>
                <a:spcPct val="80000"/>
              </a:lnSpc>
              <a:defRPr/>
            </a:pPr>
            <a:r>
              <a:rPr lang="en-US" sz="3200" dirty="0" smtClean="0">
                <a:effectLst>
                  <a:outerShdw blurRad="38100" dist="38100" dir="2700000" algn="tl">
                    <a:srgbClr val="FFFFFF"/>
                  </a:outerShdw>
                </a:effectLst>
                <a:latin typeface="Arial" pitchFamily="34" charset="0"/>
                <a:cs typeface="Arial" pitchFamily="34" charset="0"/>
              </a:rPr>
              <a:t>A Comparison of AON and AOA Network Conventions</a:t>
            </a:r>
          </a:p>
        </p:txBody>
      </p:sp>
      <p:sp>
        <p:nvSpPr>
          <p:cNvPr id="21507" name="Text Box 3"/>
          <p:cNvSpPr txBox="1">
            <a:spLocks noChangeArrowheads="1"/>
          </p:cNvSpPr>
          <p:nvPr/>
        </p:nvSpPr>
        <p:spPr bwMode="auto">
          <a:xfrm>
            <a:off x="631825" y="1811338"/>
            <a:ext cx="8016875" cy="8699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34000" tIns="118800" rIns="234000" bIns="118800">
            <a:spAutoFit/>
          </a:bodyPr>
          <a:lstStyle>
            <a:lvl1pPr>
              <a:tabLst>
                <a:tab pos="1079500" algn="ctr"/>
                <a:tab pos="3314700" algn="ctr"/>
                <a:tab pos="6096000" algn="ctr"/>
              </a:tabLst>
              <a:defRPr sz="2400" b="1" i="1">
                <a:solidFill>
                  <a:schemeClr val="tx1"/>
                </a:solidFill>
                <a:latin typeface="Arial" charset="0"/>
              </a:defRPr>
            </a:lvl1pPr>
            <a:lvl2pPr marL="742950" indent="-285750">
              <a:tabLst>
                <a:tab pos="1079500" algn="ctr"/>
                <a:tab pos="3314700" algn="ctr"/>
                <a:tab pos="6096000" algn="ctr"/>
              </a:tabLst>
              <a:defRPr sz="2400" b="1" i="1">
                <a:solidFill>
                  <a:schemeClr val="tx1"/>
                </a:solidFill>
                <a:latin typeface="Arial" charset="0"/>
              </a:defRPr>
            </a:lvl2pPr>
            <a:lvl3pPr marL="1143000" indent="-228600">
              <a:tabLst>
                <a:tab pos="1079500" algn="ctr"/>
                <a:tab pos="3314700" algn="ctr"/>
                <a:tab pos="6096000" algn="ctr"/>
              </a:tabLst>
              <a:defRPr sz="2400" b="1" i="1">
                <a:solidFill>
                  <a:schemeClr val="tx1"/>
                </a:solidFill>
                <a:latin typeface="Arial" charset="0"/>
              </a:defRPr>
            </a:lvl3pPr>
            <a:lvl4pPr marL="1600200" indent="-228600">
              <a:tabLst>
                <a:tab pos="1079500" algn="ctr"/>
                <a:tab pos="3314700" algn="ctr"/>
                <a:tab pos="6096000" algn="ctr"/>
              </a:tabLst>
              <a:defRPr sz="2400" b="1" i="1">
                <a:solidFill>
                  <a:schemeClr val="tx1"/>
                </a:solidFill>
                <a:latin typeface="Arial" charset="0"/>
              </a:defRPr>
            </a:lvl4pPr>
            <a:lvl5pPr marL="2057400" indent="-228600">
              <a:tabLst>
                <a:tab pos="1079500" algn="ctr"/>
                <a:tab pos="3314700" algn="ctr"/>
                <a:tab pos="6096000" algn="ctr"/>
              </a:tabLst>
              <a:defRPr sz="2400" b="1" i="1">
                <a:solidFill>
                  <a:schemeClr val="tx1"/>
                </a:solidFill>
                <a:latin typeface="Arial" charset="0"/>
              </a:defRPr>
            </a:lvl5pPr>
            <a:lvl6pPr marL="25146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6pPr>
            <a:lvl7pPr marL="29718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7pPr>
            <a:lvl8pPr marL="34290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8pPr>
            <a:lvl9pPr marL="3886200" indent="-228600" eaLnBrk="0" fontAlgn="base" hangingPunct="0">
              <a:spcBef>
                <a:spcPct val="0"/>
              </a:spcBef>
              <a:spcAft>
                <a:spcPct val="0"/>
              </a:spcAft>
              <a:tabLst>
                <a:tab pos="1079500" algn="ctr"/>
                <a:tab pos="3314700" algn="ctr"/>
                <a:tab pos="6096000" algn="ctr"/>
              </a:tabLst>
              <a:defRPr sz="2400" b="1" i="1">
                <a:solidFill>
                  <a:schemeClr val="tx1"/>
                </a:solidFill>
                <a:latin typeface="Arial" charset="0"/>
              </a:defRPr>
            </a:lvl9pPr>
          </a:lstStyle>
          <a:p>
            <a:pPr>
              <a:lnSpc>
                <a:spcPct val="85000"/>
              </a:lnSpc>
            </a:pPr>
            <a:r>
              <a:rPr lang="en-AU">
                <a:solidFill>
                  <a:schemeClr val="bg1"/>
                </a:solidFill>
              </a:rPr>
              <a:t>	Activity on	Activity	Activity on</a:t>
            </a:r>
          </a:p>
          <a:p>
            <a:pPr>
              <a:lnSpc>
                <a:spcPct val="85000"/>
              </a:lnSpc>
            </a:pPr>
            <a:r>
              <a:rPr lang="en-AU">
                <a:solidFill>
                  <a:schemeClr val="bg1"/>
                </a:solidFill>
              </a:rPr>
              <a:t>	Node (AON)	Meaning	Arrow (AOA)</a:t>
            </a:r>
          </a:p>
        </p:txBody>
      </p:sp>
      <p:grpSp>
        <p:nvGrpSpPr>
          <p:cNvPr id="150628" name="Group 100"/>
          <p:cNvGrpSpPr>
            <a:grpSpLocks/>
          </p:cNvGrpSpPr>
          <p:nvPr/>
        </p:nvGrpSpPr>
        <p:grpSpPr bwMode="auto">
          <a:xfrm>
            <a:off x="1081332" y="3048000"/>
            <a:ext cx="7551738" cy="2679700"/>
            <a:chOff x="603" y="1886"/>
            <a:chExt cx="4757" cy="1688"/>
          </a:xfrm>
        </p:grpSpPr>
        <p:sp>
          <p:nvSpPr>
            <p:cNvPr id="21510" name="Text Box 70"/>
            <p:cNvSpPr txBox="1">
              <a:spLocks noChangeArrowheads="1"/>
            </p:cNvSpPr>
            <p:nvPr/>
          </p:nvSpPr>
          <p:spPr bwMode="auto">
            <a:xfrm>
              <a:off x="1999" y="1886"/>
              <a:ext cx="1427" cy="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85000"/>
                </a:lnSpc>
              </a:pPr>
              <a:r>
                <a:rPr lang="en-AU" sz="2000"/>
                <a:t>B and C cannot begin until A is completed. D cannot begin until both B and C are completed. A dummy activity is again introduced in AOA.</a:t>
              </a:r>
            </a:p>
          </p:txBody>
        </p:sp>
        <p:grpSp>
          <p:nvGrpSpPr>
            <p:cNvPr id="21512" name="Group 91"/>
            <p:cNvGrpSpPr>
              <a:grpSpLocks/>
            </p:cNvGrpSpPr>
            <p:nvPr/>
          </p:nvGrpSpPr>
          <p:grpSpPr bwMode="auto">
            <a:xfrm>
              <a:off x="603" y="2317"/>
              <a:ext cx="1229" cy="826"/>
              <a:chOff x="555" y="2035"/>
              <a:chExt cx="1229" cy="826"/>
            </a:xfrm>
          </p:grpSpPr>
          <p:sp>
            <p:nvSpPr>
              <p:cNvPr id="21530" name="Line 89"/>
              <p:cNvSpPr>
                <a:spLocks noChangeShapeType="1"/>
              </p:cNvSpPr>
              <p:nvPr/>
            </p:nvSpPr>
            <p:spPr bwMode="auto">
              <a:xfrm>
                <a:off x="744" y="2264"/>
                <a:ext cx="320" cy="3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31" name="Line 90"/>
              <p:cNvSpPr>
                <a:spLocks noChangeShapeType="1"/>
              </p:cNvSpPr>
              <p:nvPr/>
            </p:nvSpPr>
            <p:spPr bwMode="auto">
              <a:xfrm rot="-5400000">
                <a:off x="1198" y="2314"/>
                <a:ext cx="384" cy="3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32" name="Line 87"/>
              <p:cNvSpPr>
                <a:spLocks noChangeShapeType="1"/>
              </p:cNvSpPr>
              <p:nvPr/>
            </p:nvSpPr>
            <p:spPr bwMode="auto">
              <a:xfrm>
                <a:off x="733" y="2179"/>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33" name="Line 88"/>
              <p:cNvSpPr>
                <a:spLocks noChangeShapeType="1"/>
              </p:cNvSpPr>
              <p:nvPr/>
            </p:nvSpPr>
            <p:spPr bwMode="auto">
              <a:xfrm>
                <a:off x="1203" y="2179"/>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1534" name="Group 82"/>
              <p:cNvGrpSpPr>
                <a:grpSpLocks/>
              </p:cNvGrpSpPr>
              <p:nvPr/>
            </p:nvGrpSpPr>
            <p:grpSpPr bwMode="auto">
              <a:xfrm>
                <a:off x="555" y="2035"/>
                <a:ext cx="280" cy="288"/>
                <a:chOff x="771" y="2333"/>
                <a:chExt cx="280" cy="288"/>
              </a:xfrm>
            </p:grpSpPr>
            <p:sp>
              <p:nvSpPr>
                <p:cNvPr id="21544" name="Oval 58"/>
                <p:cNvSpPr>
                  <a:spLocks noChangeArrowheads="1"/>
                </p:cNvSpPr>
                <p:nvPr/>
              </p:nvSpPr>
              <p:spPr bwMode="auto">
                <a:xfrm>
                  <a:off x="771" y="2356"/>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5" name="Text Box 73"/>
                <p:cNvSpPr txBox="1">
                  <a:spLocks noChangeArrowheads="1"/>
                </p:cNvSpPr>
                <p:nvPr/>
              </p:nvSpPr>
              <p:spPr bwMode="auto">
                <a:xfrm>
                  <a:off x="778" y="233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grpSp>
            <p:nvGrpSpPr>
              <p:cNvPr id="21535" name="Group 83"/>
              <p:cNvGrpSpPr>
                <a:grpSpLocks/>
              </p:cNvGrpSpPr>
              <p:nvPr/>
            </p:nvGrpSpPr>
            <p:grpSpPr bwMode="auto">
              <a:xfrm>
                <a:off x="1030" y="2573"/>
                <a:ext cx="280" cy="288"/>
                <a:chOff x="1264" y="2645"/>
                <a:chExt cx="280" cy="288"/>
              </a:xfrm>
            </p:grpSpPr>
            <p:sp>
              <p:nvSpPr>
                <p:cNvPr id="21542" name="Oval 59"/>
                <p:cNvSpPr>
                  <a:spLocks noChangeArrowheads="1"/>
                </p:cNvSpPr>
                <p:nvPr/>
              </p:nvSpPr>
              <p:spPr bwMode="auto">
                <a:xfrm>
                  <a:off x="1264" y="2660"/>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Text Box 74"/>
                <p:cNvSpPr txBox="1">
                  <a:spLocks noChangeArrowheads="1"/>
                </p:cNvSpPr>
                <p:nvPr/>
              </p:nvSpPr>
              <p:spPr bwMode="auto">
                <a:xfrm>
                  <a:off x="1266" y="264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C</a:t>
                  </a:r>
                </a:p>
              </p:txBody>
            </p:sp>
          </p:grpSp>
          <p:grpSp>
            <p:nvGrpSpPr>
              <p:cNvPr id="21536" name="Group 84"/>
              <p:cNvGrpSpPr>
                <a:grpSpLocks/>
              </p:cNvGrpSpPr>
              <p:nvPr/>
            </p:nvGrpSpPr>
            <p:grpSpPr bwMode="auto">
              <a:xfrm>
                <a:off x="1504" y="2035"/>
                <a:ext cx="280" cy="288"/>
                <a:chOff x="1328" y="2997"/>
                <a:chExt cx="280" cy="288"/>
              </a:xfrm>
            </p:grpSpPr>
            <p:sp>
              <p:nvSpPr>
                <p:cNvPr id="21540" name="Oval 79"/>
                <p:cNvSpPr>
                  <a:spLocks noChangeArrowheads="1"/>
                </p:cNvSpPr>
                <p:nvPr/>
              </p:nvSpPr>
              <p:spPr bwMode="auto">
                <a:xfrm>
                  <a:off x="1328" y="3012"/>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1" name="Text Box 78"/>
                <p:cNvSpPr txBox="1">
                  <a:spLocks noChangeArrowheads="1"/>
                </p:cNvSpPr>
                <p:nvPr/>
              </p:nvSpPr>
              <p:spPr bwMode="auto">
                <a:xfrm>
                  <a:off x="1338" y="299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grpSp>
          <p:grpSp>
            <p:nvGrpSpPr>
              <p:cNvPr id="21537" name="Group 81"/>
              <p:cNvGrpSpPr>
                <a:grpSpLocks/>
              </p:cNvGrpSpPr>
              <p:nvPr/>
            </p:nvGrpSpPr>
            <p:grpSpPr bwMode="auto">
              <a:xfrm>
                <a:off x="1030" y="2035"/>
                <a:ext cx="280" cy="288"/>
                <a:chOff x="1264" y="2037"/>
                <a:chExt cx="280" cy="288"/>
              </a:xfrm>
            </p:grpSpPr>
            <p:sp>
              <p:nvSpPr>
                <p:cNvPr id="21538" name="Oval 57"/>
                <p:cNvSpPr>
                  <a:spLocks noChangeArrowheads="1"/>
                </p:cNvSpPr>
                <p:nvPr/>
              </p:nvSpPr>
              <p:spPr bwMode="auto">
                <a:xfrm>
                  <a:off x="1264" y="2052"/>
                  <a:ext cx="280"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9" name="Text Box 80"/>
                <p:cNvSpPr txBox="1">
                  <a:spLocks noChangeArrowheads="1"/>
                </p:cNvSpPr>
                <p:nvPr/>
              </p:nvSpPr>
              <p:spPr bwMode="auto">
                <a:xfrm>
                  <a:off x="1274" y="203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21513" name="Group 97"/>
            <p:cNvGrpSpPr>
              <a:grpSpLocks/>
            </p:cNvGrpSpPr>
            <p:nvPr/>
          </p:nvGrpSpPr>
          <p:grpSpPr bwMode="auto">
            <a:xfrm>
              <a:off x="3630" y="2268"/>
              <a:ext cx="1730" cy="923"/>
              <a:chOff x="3646" y="1981"/>
              <a:chExt cx="1730" cy="923"/>
            </a:xfrm>
          </p:grpSpPr>
          <p:sp>
            <p:nvSpPr>
              <p:cNvPr id="21514" name="Text Box 75"/>
              <p:cNvSpPr txBox="1">
                <a:spLocks noChangeArrowheads="1"/>
              </p:cNvSpPr>
              <p:nvPr/>
            </p:nvSpPr>
            <p:spPr bwMode="auto">
              <a:xfrm>
                <a:off x="3958" y="198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sp>
            <p:nvSpPr>
              <p:cNvPr id="21515" name="Text Box 76"/>
              <p:cNvSpPr txBox="1">
                <a:spLocks noChangeArrowheads="1"/>
              </p:cNvSpPr>
              <p:nvPr/>
            </p:nvSpPr>
            <p:spPr bwMode="auto">
              <a:xfrm>
                <a:off x="4422" y="198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sp>
            <p:nvSpPr>
              <p:cNvPr id="21516" name="Text Box 77"/>
              <p:cNvSpPr txBox="1">
                <a:spLocks noChangeArrowheads="1"/>
              </p:cNvSpPr>
              <p:nvPr/>
            </p:nvSpPr>
            <p:spPr bwMode="auto">
              <a:xfrm>
                <a:off x="4670" y="245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C</a:t>
                </a:r>
              </a:p>
            </p:txBody>
          </p:sp>
          <p:grpSp>
            <p:nvGrpSpPr>
              <p:cNvPr id="21517" name="Group 95"/>
              <p:cNvGrpSpPr>
                <a:grpSpLocks/>
              </p:cNvGrpSpPr>
              <p:nvPr/>
            </p:nvGrpSpPr>
            <p:grpSpPr bwMode="auto">
              <a:xfrm>
                <a:off x="3728" y="2168"/>
                <a:ext cx="1648" cy="736"/>
                <a:chOff x="3708" y="1892"/>
                <a:chExt cx="1648" cy="736"/>
              </a:xfrm>
            </p:grpSpPr>
            <p:sp>
              <p:nvSpPr>
                <p:cNvPr id="21520" name="Line 92"/>
                <p:cNvSpPr>
                  <a:spLocks noChangeShapeType="1"/>
                </p:cNvSpPr>
                <p:nvPr/>
              </p:nvSpPr>
              <p:spPr bwMode="auto">
                <a:xfrm>
                  <a:off x="4792" y="2024"/>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1" name="Line 93"/>
                <p:cNvSpPr>
                  <a:spLocks noChangeShapeType="1"/>
                </p:cNvSpPr>
                <p:nvPr/>
              </p:nvSpPr>
              <p:spPr bwMode="auto">
                <a:xfrm>
                  <a:off x="4332" y="2024"/>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2" name="Line 61"/>
                <p:cNvSpPr>
                  <a:spLocks noChangeShapeType="1"/>
                </p:cNvSpPr>
                <p:nvPr/>
              </p:nvSpPr>
              <p:spPr bwMode="auto">
                <a:xfrm>
                  <a:off x="3872" y="2024"/>
                  <a:ext cx="29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3" name="Line 62"/>
                <p:cNvSpPr>
                  <a:spLocks noChangeShapeType="1"/>
                </p:cNvSpPr>
                <p:nvPr/>
              </p:nvSpPr>
              <p:spPr bwMode="auto">
                <a:xfrm flipV="1">
                  <a:off x="4580" y="2144"/>
                  <a:ext cx="128" cy="2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4" name="Line 63"/>
                <p:cNvSpPr>
                  <a:spLocks noChangeShapeType="1"/>
                </p:cNvSpPr>
                <p:nvPr/>
              </p:nvSpPr>
              <p:spPr bwMode="auto">
                <a:xfrm>
                  <a:off x="4336" y="2128"/>
                  <a:ext cx="136" cy="256"/>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525" name="Oval 65"/>
                <p:cNvSpPr>
                  <a:spLocks noChangeArrowheads="1"/>
                </p:cNvSpPr>
                <p:nvPr/>
              </p:nvSpPr>
              <p:spPr bwMode="auto">
                <a:xfrm>
                  <a:off x="3708"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Oval 66"/>
                <p:cNvSpPr>
                  <a:spLocks noChangeArrowheads="1"/>
                </p:cNvSpPr>
                <p:nvPr/>
              </p:nvSpPr>
              <p:spPr bwMode="auto">
                <a:xfrm>
                  <a:off x="4169"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Oval 68"/>
                <p:cNvSpPr>
                  <a:spLocks noChangeArrowheads="1"/>
                </p:cNvSpPr>
                <p:nvPr/>
              </p:nvSpPr>
              <p:spPr bwMode="auto">
                <a:xfrm>
                  <a:off x="4630"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Oval 69"/>
                <p:cNvSpPr>
                  <a:spLocks noChangeArrowheads="1"/>
                </p:cNvSpPr>
                <p:nvPr/>
              </p:nvSpPr>
              <p:spPr bwMode="auto">
                <a:xfrm>
                  <a:off x="4408" y="2364"/>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Oval 85"/>
                <p:cNvSpPr>
                  <a:spLocks noChangeArrowheads="1"/>
                </p:cNvSpPr>
                <p:nvPr/>
              </p:nvSpPr>
              <p:spPr bwMode="auto">
                <a:xfrm>
                  <a:off x="5092" y="1892"/>
                  <a:ext cx="264" cy="2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18" name="Text Box 86"/>
              <p:cNvSpPr txBox="1">
                <a:spLocks noChangeArrowheads="1"/>
              </p:cNvSpPr>
              <p:nvPr/>
            </p:nvSpPr>
            <p:spPr bwMode="auto">
              <a:xfrm>
                <a:off x="4890" y="1981"/>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sp>
            <p:nvSpPr>
              <p:cNvPr id="21519" name="Text Box 96"/>
              <p:cNvSpPr txBox="1">
                <a:spLocks noChangeArrowheads="1"/>
              </p:cNvSpPr>
              <p:nvPr/>
            </p:nvSpPr>
            <p:spPr bwMode="auto">
              <a:xfrm>
                <a:off x="3646" y="2439"/>
                <a:ext cx="80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85000"/>
                  </a:lnSpc>
                </a:pPr>
                <a:r>
                  <a:rPr lang="en-AU" sz="2000"/>
                  <a:t>Dummy activity</a:t>
                </a:r>
              </a:p>
            </p:txBody>
          </p:sp>
        </p:grpSp>
      </p:grpSp>
      <p:sp>
        <p:nvSpPr>
          <p:cNvPr id="42" name="TextBox 41"/>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66694600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50628"/>
                                        </p:tgtEl>
                                        <p:attrNameLst>
                                          <p:attrName>style.visibility</p:attrName>
                                        </p:attrNameLst>
                                      </p:cBhvr>
                                      <p:to>
                                        <p:strVal val="visible"/>
                                      </p:to>
                                    </p:set>
                                    <p:animEffect transition="in" filter="wipe(left)">
                                      <p:cBhvr>
                                        <p:cTn id="7" dur="1000"/>
                                        <p:tgtEl>
                                          <p:spTgt spid="15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951111"/>
            <a:ext cx="6858000" cy="46166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pPr>
              <a:buClr>
                <a:schemeClr val="tx1"/>
              </a:buClr>
            </a:pPr>
            <a:r>
              <a:rPr lang="en-US" sz="2400" b="1" dirty="0" smtClean="0">
                <a:solidFill>
                  <a:schemeClr val="accent1">
                    <a:lumMod val="50000"/>
                  </a:schemeClr>
                </a:solidFill>
                <a:latin typeface="Arial" pitchFamily="34" charset="0"/>
                <a:cs typeface="Arial" pitchFamily="34" charset="0"/>
              </a:rPr>
              <a:t>RELATIOSHIPS</a:t>
            </a:r>
            <a:endParaRPr lang="en-US" sz="2400" b="1" dirty="0">
              <a:solidFill>
                <a:schemeClr val="accent1">
                  <a:lumMod val="50000"/>
                </a:schemeClr>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0" y="1556792"/>
            <a:ext cx="9144000" cy="4630684"/>
          </a:xfrm>
          <a:prstGeom prst="rect">
            <a:avLst/>
          </a:prstGeom>
        </p:spPr>
      </p:pic>
      <p:sp>
        <p:nvSpPr>
          <p:cNvPr id="5" name="Title 6"/>
          <p:cNvSpPr txBox="1">
            <a:spLocks noGrp="1"/>
          </p:cNvSpPr>
          <p:nvPr>
            <p:ph type="title"/>
          </p:nvPr>
        </p:nvSpPr>
        <p:spPr>
          <a:xfrm>
            <a:off x="611560" y="-27384"/>
            <a:ext cx="807524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028479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90600" y="1600200"/>
            <a:ext cx="6629400" cy="1719263"/>
            <a:chOff x="624" y="1008"/>
            <a:chExt cx="4176" cy="1083"/>
          </a:xfrm>
        </p:grpSpPr>
        <p:sp>
          <p:nvSpPr>
            <p:cNvPr id="294925" name="Rectangle 4"/>
            <p:cNvSpPr>
              <a:spLocks noChangeArrowheads="1"/>
            </p:cNvSpPr>
            <p:nvPr/>
          </p:nvSpPr>
          <p:spPr bwMode="auto">
            <a:xfrm>
              <a:off x="624" y="1008"/>
              <a:ext cx="4176"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Finish-to-Start – Activity A must finish before Activity B can start</a:t>
              </a:r>
            </a:p>
          </p:txBody>
        </p:sp>
        <p:sp>
          <p:nvSpPr>
            <p:cNvPr id="294926" name="Rectangle 5"/>
            <p:cNvSpPr>
              <a:spLocks noChangeArrowheads="1"/>
            </p:cNvSpPr>
            <p:nvPr/>
          </p:nvSpPr>
          <p:spPr bwMode="auto">
            <a:xfrm>
              <a:off x="1364" y="1591"/>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27" name="Rectangle 6"/>
            <p:cNvSpPr>
              <a:spLocks noChangeArrowheads="1"/>
            </p:cNvSpPr>
            <p:nvPr/>
          </p:nvSpPr>
          <p:spPr bwMode="auto">
            <a:xfrm>
              <a:off x="3416" y="1591"/>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28" name="Line 7"/>
            <p:cNvSpPr>
              <a:spLocks noChangeShapeType="1"/>
            </p:cNvSpPr>
            <p:nvPr/>
          </p:nvSpPr>
          <p:spPr bwMode="auto">
            <a:xfrm>
              <a:off x="2256" y="2063"/>
              <a:ext cx="1152"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294929" name="Rectangle 8"/>
            <p:cNvSpPr>
              <a:spLocks noChangeArrowheads="1"/>
            </p:cNvSpPr>
            <p:nvPr/>
          </p:nvSpPr>
          <p:spPr bwMode="auto">
            <a:xfrm>
              <a:off x="1657" y="1660"/>
              <a:ext cx="301"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4930" name="Rectangle 9"/>
            <p:cNvSpPr>
              <a:spLocks noChangeArrowheads="1"/>
            </p:cNvSpPr>
            <p:nvPr/>
          </p:nvSpPr>
          <p:spPr bwMode="auto">
            <a:xfrm>
              <a:off x="3715" y="1660"/>
              <a:ext cx="287"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grpSp>
      <p:grpSp>
        <p:nvGrpSpPr>
          <p:cNvPr id="3" name="Group 10"/>
          <p:cNvGrpSpPr>
            <a:grpSpLocks/>
          </p:cNvGrpSpPr>
          <p:nvPr/>
        </p:nvGrpSpPr>
        <p:grpSpPr bwMode="auto">
          <a:xfrm>
            <a:off x="1092200" y="3898900"/>
            <a:ext cx="6284913" cy="2332038"/>
            <a:chOff x="649" y="2507"/>
            <a:chExt cx="3959" cy="1469"/>
          </a:xfrm>
        </p:grpSpPr>
        <p:sp>
          <p:nvSpPr>
            <p:cNvPr id="294917" name="Rectangle 11"/>
            <p:cNvSpPr>
              <a:spLocks noChangeArrowheads="1"/>
            </p:cNvSpPr>
            <p:nvPr/>
          </p:nvSpPr>
          <p:spPr bwMode="auto">
            <a:xfrm>
              <a:off x="649" y="2507"/>
              <a:ext cx="3959"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Start-to-Start – Activity A must start before Activity B can start</a:t>
              </a:r>
            </a:p>
          </p:txBody>
        </p:sp>
        <p:sp>
          <p:nvSpPr>
            <p:cNvPr id="294918" name="Rectangle 12"/>
            <p:cNvSpPr>
              <a:spLocks noChangeArrowheads="1"/>
            </p:cNvSpPr>
            <p:nvPr/>
          </p:nvSpPr>
          <p:spPr bwMode="auto">
            <a:xfrm>
              <a:off x="2304" y="3120"/>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19" name="Rectangle 13"/>
            <p:cNvSpPr>
              <a:spLocks noChangeArrowheads="1"/>
            </p:cNvSpPr>
            <p:nvPr/>
          </p:nvSpPr>
          <p:spPr bwMode="auto">
            <a:xfrm>
              <a:off x="2596" y="3188"/>
              <a:ext cx="301"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4920" name="Rectangle 14"/>
            <p:cNvSpPr>
              <a:spLocks noChangeArrowheads="1"/>
            </p:cNvSpPr>
            <p:nvPr/>
          </p:nvSpPr>
          <p:spPr bwMode="auto">
            <a:xfrm>
              <a:off x="3576" y="3144"/>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4921" name="Rectangle 15"/>
            <p:cNvSpPr>
              <a:spLocks noChangeArrowheads="1"/>
            </p:cNvSpPr>
            <p:nvPr/>
          </p:nvSpPr>
          <p:spPr bwMode="auto">
            <a:xfrm>
              <a:off x="3863" y="3212"/>
              <a:ext cx="287" cy="365"/>
            </a:xfrm>
            <a:prstGeom prst="rect">
              <a:avLst/>
            </a:prstGeom>
            <a:solidFill>
              <a:schemeClr val="folHlink"/>
            </a:solid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sp>
          <p:nvSpPr>
            <p:cNvPr id="294922" name="Line 16"/>
            <p:cNvSpPr>
              <a:spLocks noChangeShapeType="1"/>
            </p:cNvSpPr>
            <p:nvPr/>
          </p:nvSpPr>
          <p:spPr bwMode="auto">
            <a:xfrm>
              <a:off x="2308" y="3628"/>
              <a:ext cx="0" cy="348"/>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4923" name="Line 17"/>
            <p:cNvSpPr>
              <a:spLocks noChangeShapeType="1"/>
            </p:cNvSpPr>
            <p:nvPr/>
          </p:nvSpPr>
          <p:spPr bwMode="auto">
            <a:xfrm>
              <a:off x="2308" y="3976"/>
              <a:ext cx="129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4924" name="Line 18"/>
            <p:cNvSpPr>
              <a:spLocks noChangeShapeType="1"/>
            </p:cNvSpPr>
            <p:nvPr/>
          </p:nvSpPr>
          <p:spPr bwMode="auto">
            <a:xfrm>
              <a:off x="3604" y="3640"/>
              <a:ext cx="0" cy="336"/>
            </a:xfrm>
            <a:prstGeom prst="line">
              <a:avLst/>
            </a:prstGeom>
            <a:noFill/>
            <a:ln w="25400">
              <a:solidFill>
                <a:schemeClr val="tx1"/>
              </a:solidFill>
              <a:round/>
              <a:headEnd type="stealth" w="med" len="lg"/>
              <a:tailEnd type="none" w="sm" len="sm"/>
            </a:ln>
          </p:spPr>
          <p:txBody>
            <a:bodyPr wrap="none" anchor="ctr"/>
            <a:lstStyle/>
            <a:p>
              <a:endParaRPr lang="en-US"/>
            </a:p>
          </p:txBody>
        </p:sp>
      </p:grpSp>
      <p:sp>
        <p:nvSpPr>
          <p:cNvPr id="22" name="Rectangle 21"/>
          <p:cNvSpPr/>
          <p:nvPr/>
        </p:nvSpPr>
        <p:spPr>
          <a:xfrm>
            <a:off x="1763688" y="188640"/>
            <a:ext cx="5856311"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relationships</a:t>
            </a:r>
            <a:endParaRPr lang="en-US" sz="36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373674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52513" y="1576388"/>
            <a:ext cx="6796087" cy="2263775"/>
            <a:chOff x="663" y="993"/>
            <a:chExt cx="4281" cy="1426"/>
          </a:xfrm>
        </p:grpSpPr>
        <p:sp>
          <p:nvSpPr>
            <p:cNvPr id="295949" name="Rectangle 4"/>
            <p:cNvSpPr>
              <a:spLocks noChangeArrowheads="1"/>
            </p:cNvSpPr>
            <p:nvPr/>
          </p:nvSpPr>
          <p:spPr bwMode="auto">
            <a:xfrm>
              <a:off x="663" y="993"/>
              <a:ext cx="4281"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Finish-to-Finish – Activity A must finish before Activity B can finish</a:t>
              </a:r>
            </a:p>
          </p:txBody>
        </p:sp>
        <p:grpSp>
          <p:nvGrpSpPr>
            <p:cNvPr id="3" name="Group 5"/>
            <p:cNvGrpSpPr>
              <a:grpSpLocks/>
            </p:cNvGrpSpPr>
            <p:nvPr/>
          </p:nvGrpSpPr>
          <p:grpSpPr bwMode="auto">
            <a:xfrm>
              <a:off x="960" y="1584"/>
              <a:ext cx="2832" cy="835"/>
              <a:chOff x="960" y="1584"/>
              <a:chExt cx="2832" cy="835"/>
            </a:xfrm>
          </p:grpSpPr>
          <p:sp>
            <p:nvSpPr>
              <p:cNvPr id="295951" name="Rectangle 6"/>
              <p:cNvSpPr>
                <a:spLocks noChangeArrowheads="1"/>
              </p:cNvSpPr>
              <p:nvPr/>
            </p:nvSpPr>
            <p:spPr bwMode="auto">
              <a:xfrm>
                <a:off x="960" y="1584"/>
                <a:ext cx="881"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52" name="Rectangle 7"/>
              <p:cNvSpPr>
                <a:spLocks noChangeArrowheads="1"/>
              </p:cNvSpPr>
              <p:nvPr/>
            </p:nvSpPr>
            <p:spPr bwMode="auto">
              <a:xfrm>
                <a:off x="1251" y="1652"/>
                <a:ext cx="301" cy="36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5953" name="Rectangle 8"/>
              <p:cNvSpPr>
                <a:spLocks noChangeArrowheads="1"/>
              </p:cNvSpPr>
              <p:nvPr/>
            </p:nvSpPr>
            <p:spPr bwMode="auto">
              <a:xfrm>
                <a:off x="2911" y="1603"/>
                <a:ext cx="881"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54" name="Rectangle 9"/>
              <p:cNvSpPr>
                <a:spLocks noChangeArrowheads="1"/>
              </p:cNvSpPr>
              <p:nvPr/>
            </p:nvSpPr>
            <p:spPr bwMode="auto">
              <a:xfrm>
                <a:off x="3231" y="1628"/>
                <a:ext cx="287" cy="36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sp>
            <p:nvSpPr>
              <p:cNvPr id="295955" name="Line 10"/>
              <p:cNvSpPr>
                <a:spLocks noChangeShapeType="1"/>
              </p:cNvSpPr>
              <p:nvPr/>
            </p:nvSpPr>
            <p:spPr bwMode="auto">
              <a:xfrm>
                <a:off x="1859" y="2083"/>
                <a:ext cx="0" cy="336"/>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56" name="Line 11"/>
              <p:cNvSpPr>
                <a:spLocks noChangeShapeType="1"/>
              </p:cNvSpPr>
              <p:nvPr/>
            </p:nvSpPr>
            <p:spPr bwMode="auto">
              <a:xfrm>
                <a:off x="1859" y="2419"/>
                <a:ext cx="191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57" name="Line 12"/>
              <p:cNvSpPr>
                <a:spLocks noChangeShapeType="1"/>
              </p:cNvSpPr>
              <p:nvPr/>
            </p:nvSpPr>
            <p:spPr bwMode="auto">
              <a:xfrm>
                <a:off x="3772" y="2035"/>
                <a:ext cx="0" cy="384"/>
              </a:xfrm>
              <a:prstGeom prst="line">
                <a:avLst/>
              </a:prstGeom>
              <a:noFill/>
              <a:ln w="25400">
                <a:solidFill>
                  <a:schemeClr val="tx1"/>
                </a:solidFill>
                <a:round/>
                <a:headEnd type="stealth" w="med" len="lg"/>
                <a:tailEnd type="none" w="sm" len="sm"/>
              </a:ln>
            </p:spPr>
            <p:txBody>
              <a:bodyPr wrap="none" anchor="ctr"/>
              <a:lstStyle/>
              <a:p>
                <a:endParaRPr lang="en-US"/>
              </a:p>
            </p:txBody>
          </p:sp>
        </p:grpSp>
      </p:grpSp>
      <p:grpSp>
        <p:nvGrpSpPr>
          <p:cNvPr id="4" name="Group 13"/>
          <p:cNvGrpSpPr>
            <a:grpSpLocks/>
          </p:cNvGrpSpPr>
          <p:nvPr/>
        </p:nvGrpSpPr>
        <p:grpSpPr bwMode="auto">
          <a:xfrm>
            <a:off x="1011238" y="3811588"/>
            <a:ext cx="6456362" cy="2519362"/>
            <a:chOff x="637" y="2401"/>
            <a:chExt cx="4067" cy="1587"/>
          </a:xfrm>
        </p:grpSpPr>
        <p:sp>
          <p:nvSpPr>
            <p:cNvPr id="295941" name="Rectangle 14"/>
            <p:cNvSpPr>
              <a:spLocks noChangeArrowheads="1"/>
            </p:cNvSpPr>
            <p:nvPr/>
          </p:nvSpPr>
          <p:spPr bwMode="auto">
            <a:xfrm>
              <a:off x="637" y="2401"/>
              <a:ext cx="4067" cy="596"/>
            </a:xfrm>
            <a:prstGeom prst="rect">
              <a:avLst/>
            </a:prstGeom>
            <a:noFill/>
            <a:ln w="9525">
              <a:noFill/>
              <a:miter lim="800000"/>
              <a:headEnd/>
              <a:tailEnd/>
            </a:ln>
          </p:spPr>
          <p:txBody>
            <a:bodyPr lIns="92075" tIns="46038" rIns="92075" bIns="46038">
              <a:spAutoFit/>
            </a:bodyPr>
            <a:lstStyle/>
            <a:p>
              <a:pPr algn="l" eaLnBrk="0" hangingPunct="0"/>
              <a:r>
                <a:rPr lang="en-US" sz="2800" b="0" dirty="0">
                  <a:solidFill>
                    <a:srgbClr val="011213"/>
                  </a:solidFill>
                </a:rPr>
                <a:t>Start-to-Finish – Activity A must start before Activity B can finish</a:t>
              </a:r>
            </a:p>
          </p:txBody>
        </p:sp>
        <p:sp>
          <p:nvSpPr>
            <p:cNvPr id="295942" name="Rectangle 15"/>
            <p:cNvSpPr>
              <a:spLocks noChangeArrowheads="1"/>
            </p:cNvSpPr>
            <p:nvPr/>
          </p:nvSpPr>
          <p:spPr bwMode="auto">
            <a:xfrm>
              <a:off x="960" y="3276"/>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43" name="Rectangle 16"/>
            <p:cNvSpPr>
              <a:spLocks noChangeArrowheads="1"/>
            </p:cNvSpPr>
            <p:nvPr/>
          </p:nvSpPr>
          <p:spPr bwMode="auto">
            <a:xfrm>
              <a:off x="2976" y="3264"/>
              <a:ext cx="884" cy="500"/>
            </a:xfrm>
            <a:prstGeom prst="rect">
              <a:avLst/>
            </a:prstGeom>
            <a:solidFill>
              <a:schemeClr val="folHlink"/>
            </a:solidFill>
            <a:ln w="25400">
              <a:solidFill>
                <a:schemeClr val="tx1"/>
              </a:solidFill>
              <a:miter lim="800000"/>
              <a:headEnd/>
              <a:tailEnd/>
            </a:ln>
          </p:spPr>
          <p:txBody>
            <a:bodyPr wrap="none" anchor="ctr"/>
            <a:lstStyle/>
            <a:p>
              <a:endParaRPr lang="ur-PK"/>
            </a:p>
          </p:txBody>
        </p:sp>
        <p:sp>
          <p:nvSpPr>
            <p:cNvPr id="295944" name="Rectangle 17"/>
            <p:cNvSpPr>
              <a:spLocks noChangeArrowheads="1"/>
            </p:cNvSpPr>
            <p:nvPr/>
          </p:nvSpPr>
          <p:spPr bwMode="auto">
            <a:xfrm>
              <a:off x="1180" y="3316"/>
              <a:ext cx="336" cy="365"/>
            </a:xfrm>
            <a:prstGeom prst="rect">
              <a:avLst/>
            </a:prstGeom>
            <a:noFill/>
            <a:ln w="9525">
              <a:noFill/>
              <a:miter lim="800000"/>
              <a:headEnd/>
              <a:tailEnd/>
            </a:ln>
          </p:spPr>
          <p:txBody>
            <a:bodyPr lIns="92075" tIns="46038" rIns="92075" bIns="46038">
              <a:spAutoFit/>
            </a:bodyPr>
            <a:lstStyle/>
            <a:p>
              <a:pPr eaLnBrk="0" hangingPunct="0">
                <a:spcBef>
                  <a:spcPct val="0"/>
                </a:spcBef>
              </a:pPr>
              <a:r>
                <a:rPr lang="en-US" sz="3200">
                  <a:solidFill>
                    <a:srgbClr val="FFFF00"/>
                  </a:solidFill>
                  <a:latin typeface="Times New Roman" pitchFamily="18" charset="0"/>
                </a:rPr>
                <a:t>A</a:t>
              </a:r>
            </a:p>
          </p:txBody>
        </p:sp>
        <p:sp>
          <p:nvSpPr>
            <p:cNvPr id="295945" name="Rectangle 18"/>
            <p:cNvSpPr>
              <a:spLocks noChangeArrowheads="1"/>
            </p:cNvSpPr>
            <p:nvPr/>
          </p:nvSpPr>
          <p:spPr bwMode="auto">
            <a:xfrm>
              <a:off x="3275" y="3333"/>
              <a:ext cx="287" cy="365"/>
            </a:xfrm>
            <a:prstGeom prst="rect">
              <a:avLst/>
            </a:prstGeom>
            <a:noFill/>
            <a:ln w="9525">
              <a:noFill/>
              <a:miter lim="800000"/>
              <a:headEnd/>
              <a:tailEnd/>
            </a:ln>
          </p:spPr>
          <p:txBody>
            <a:bodyPr wrap="none" lIns="92075" tIns="46038" rIns="92075" bIns="46038">
              <a:spAutoFit/>
            </a:bodyPr>
            <a:lstStyle/>
            <a:p>
              <a:pPr eaLnBrk="0" hangingPunct="0">
                <a:spcBef>
                  <a:spcPct val="0"/>
                </a:spcBef>
              </a:pPr>
              <a:r>
                <a:rPr lang="en-US" sz="3200">
                  <a:solidFill>
                    <a:srgbClr val="FFFF00"/>
                  </a:solidFill>
                  <a:latin typeface="Times New Roman" pitchFamily="18" charset="0"/>
                </a:rPr>
                <a:t>B</a:t>
              </a:r>
            </a:p>
          </p:txBody>
        </p:sp>
        <p:sp>
          <p:nvSpPr>
            <p:cNvPr id="295946" name="Line 19"/>
            <p:cNvSpPr>
              <a:spLocks noChangeShapeType="1"/>
            </p:cNvSpPr>
            <p:nvPr/>
          </p:nvSpPr>
          <p:spPr bwMode="auto">
            <a:xfrm>
              <a:off x="988" y="3796"/>
              <a:ext cx="0" cy="19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47" name="Line 20"/>
            <p:cNvSpPr>
              <a:spLocks noChangeShapeType="1"/>
            </p:cNvSpPr>
            <p:nvPr/>
          </p:nvSpPr>
          <p:spPr bwMode="auto">
            <a:xfrm>
              <a:off x="988" y="3988"/>
              <a:ext cx="288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95948" name="Line 21"/>
            <p:cNvSpPr>
              <a:spLocks noChangeShapeType="1"/>
            </p:cNvSpPr>
            <p:nvPr/>
          </p:nvSpPr>
          <p:spPr bwMode="auto">
            <a:xfrm>
              <a:off x="3868" y="3748"/>
              <a:ext cx="0" cy="240"/>
            </a:xfrm>
            <a:prstGeom prst="line">
              <a:avLst/>
            </a:prstGeom>
            <a:noFill/>
            <a:ln w="25400">
              <a:solidFill>
                <a:schemeClr val="tx1"/>
              </a:solidFill>
              <a:round/>
              <a:headEnd type="stealth" w="med" len="lg"/>
              <a:tailEnd type="none" w="sm" len="sm"/>
            </a:ln>
          </p:spPr>
          <p:txBody>
            <a:bodyPr wrap="none" anchor="ctr"/>
            <a:lstStyle/>
            <a:p>
              <a:endParaRPr lang="en-US"/>
            </a:p>
          </p:txBody>
        </p:sp>
      </p:grpSp>
      <p:sp>
        <p:nvSpPr>
          <p:cNvPr id="25" name="TextBox 24"/>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
        <p:nvSpPr>
          <p:cNvPr id="23" name="Rectangle 22"/>
          <p:cNvSpPr/>
          <p:nvPr/>
        </p:nvSpPr>
        <p:spPr>
          <a:xfrm>
            <a:off x="1763688" y="838453"/>
            <a:ext cx="5856311" cy="646331"/>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relationships</a:t>
            </a:r>
            <a:endParaRPr lang="en-US" sz="36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73595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47" y="1345295"/>
            <a:ext cx="9130753" cy="5512706"/>
          </a:xfrm>
          <a:prstGeom prst="rect">
            <a:avLst/>
          </a:prstGeom>
        </p:spPr>
      </p:pic>
      <p:sp>
        <p:nvSpPr>
          <p:cNvPr id="7" name="TextBox 6"/>
          <p:cNvSpPr txBox="1"/>
          <p:nvPr/>
        </p:nvSpPr>
        <p:spPr>
          <a:xfrm>
            <a:off x="1143000" y="0"/>
            <a:ext cx="6021288" cy="1200329"/>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pPr>
              <a:buClr>
                <a:schemeClr val="tx1"/>
              </a:buClr>
            </a:pPr>
            <a:r>
              <a:rPr lang="en-US" sz="3600" dirty="0">
                <a:solidFill>
                  <a:schemeClr val="accent1">
                    <a:lumMod val="50000"/>
                  </a:schemeClr>
                </a:solidFill>
              </a:rPr>
              <a:t>Precedence Diagramming Method (PDM)</a:t>
            </a:r>
          </a:p>
        </p:txBody>
      </p:sp>
    </p:spTree>
    <p:extLst>
      <p:ext uri="{BB962C8B-B14F-4D97-AF65-F5344CB8AC3E}">
        <p14:creationId xmlns:p14="http://schemas.microsoft.com/office/powerpoint/2010/main" val="2825908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96900" y="320675"/>
            <a:ext cx="7912100" cy="863600"/>
          </a:xfrm>
          <a:solidFill>
            <a:srgbClr val="2FFF74"/>
          </a:solidFill>
          <a:ln>
            <a:solidFill>
              <a:schemeClr val="tx1"/>
            </a:solidFill>
            <a:miter lim="800000"/>
            <a:headEnd/>
            <a:tailEnd/>
          </a:ln>
        </p:spPr>
        <p:txBody>
          <a:bodyPr/>
          <a:lstStyle/>
          <a:p>
            <a:pPr eaLnBrk="1" hangingPunct="1">
              <a:lnSpc>
                <a:spcPct val="90000"/>
              </a:lnSpc>
              <a:defRPr/>
            </a:pPr>
            <a:r>
              <a:rPr lang="en-US" sz="4000" dirty="0" smtClean="0">
                <a:effectLst>
                  <a:outerShdw blurRad="38100" dist="38100" dir="2700000" algn="tl">
                    <a:srgbClr val="FFFFFF"/>
                  </a:outerShdw>
                </a:effectLst>
              </a:rPr>
              <a:t>AON Example </a:t>
            </a:r>
            <a:endParaRPr lang="en-US" sz="4000" dirty="0" smtClean="0">
              <a:solidFill>
                <a:srgbClr val="33CC33"/>
              </a:solidFill>
              <a:effectLst>
                <a:outerShdw blurRad="38100" dist="38100" dir="2700000" algn="tl">
                  <a:srgbClr val="000000"/>
                </a:outerShdw>
              </a:effectLst>
            </a:endParaRPr>
          </a:p>
        </p:txBody>
      </p:sp>
      <p:graphicFrame>
        <p:nvGraphicFramePr>
          <p:cNvPr id="82992" name="Group 48"/>
          <p:cNvGraphicFramePr>
            <a:graphicFrameLocks noGrp="1"/>
          </p:cNvGraphicFramePr>
          <p:nvPr>
            <p:ph type="tbl" idx="1"/>
          </p:nvPr>
        </p:nvGraphicFramePr>
        <p:xfrm>
          <a:off x="685800" y="2098675"/>
          <a:ext cx="7772400" cy="4090986"/>
        </p:xfrm>
        <a:graphic>
          <a:graphicData uri="http://schemas.openxmlformats.org/drawingml/2006/table">
            <a:tbl>
              <a:tblPr/>
              <a:tblGrid>
                <a:gridCol w="1262063"/>
                <a:gridCol w="4402137"/>
                <a:gridCol w="2108200"/>
              </a:tblGrid>
              <a:tr h="649436">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Activity</a:t>
                      </a:r>
                    </a:p>
                  </a:txBody>
                  <a:tcPr marL="100800" marR="100800" marT="50398" marB="5039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Description</a:t>
                      </a:r>
                    </a:p>
                  </a:txBody>
                  <a:tcPr marL="100800" marR="100800" marT="50398" marB="5039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Immediate Predecessors</a:t>
                      </a:r>
                    </a:p>
                  </a:txBody>
                  <a:tcPr marL="100800" marR="100800" marT="50398" marB="5039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internal components</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Modify roof and floor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Construct collection stack</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Pour concrete and install frame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 B</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E</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high-temperature burner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F</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pollution control system</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G</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air pollution device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 E</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3">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H</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Inspect and test</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F, G</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94" name="Text Box 50"/>
          <p:cNvSpPr txBox="1">
            <a:spLocks noChangeArrowheads="1"/>
          </p:cNvSpPr>
          <p:nvPr/>
        </p:nvSpPr>
        <p:spPr bwMode="auto">
          <a:xfrm>
            <a:off x="7134225" y="6308725"/>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AU" sz="1600" i="0">
                <a:effectLst>
                  <a:outerShdw blurRad="38100" dist="38100" dir="2700000" algn="tl">
                    <a:srgbClr val="C0C0C0"/>
                  </a:outerShdw>
                </a:effectLst>
              </a:rPr>
              <a:t>Table 3.1</a:t>
            </a:r>
          </a:p>
        </p:txBody>
      </p:sp>
    </p:spTree>
    <p:extLst>
      <p:ext uri="{BB962C8B-B14F-4D97-AF65-F5344CB8AC3E}">
        <p14:creationId xmlns:p14="http://schemas.microsoft.com/office/powerpoint/2010/main" val="25241711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2992"/>
                                        </p:tgtEl>
                                        <p:attrNameLst>
                                          <p:attrName>style.visibility</p:attrName>
                                        </p:attrNameLst>
                                      </p:cBhvr>
                                      <p:to>
                                        <p:strVal val="visible"/>
                                      </p:to>
                                    </p:set>
                                    <p:animEffect transition="in" filter="strips(downRight)">
                                      <p:cBhvr>
                                        <p:cTn id="7" dur="1000"/>
                                        <p:tgtEl>
                                          <p:spTgt spid="8299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2994"/>
                                        </p:tgtEl>
                                        <p:attrNameLst>
                                          <p:attrName>style.visibility</p:attrName>
                                        </p:attrNameLst>
                                      </p:cBhvr>
                                      <p:to>
                                        <p:strVal val="visible"/>
                                      </p:to>
                                    </p:set>
                                    <p:animEffect transition="in" filter="wipe(left)">
                                      <p:cBhvr>
                                        <p:cTn id="11" dur="1000"/>
                                        <p:tgtEl>
                                          <p:spTgt spid="8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7A0B6C-6763-4AB8-AD10-FD2C798DBB3B}" type="slidenum">
              <a:rPr lang="en-US"/>
              <a:pPr/>
              <a:t>29</a:t>
            </a:fld>
            <a:endParaRPr lang="en-US"/>
          </a:p>
        </p:txBody>
      </p:sp>
      <p:sp>
        <p:nvSpPr>
          <p:cNvPr id="137219" name="Rectangle 3"/>
          <p:cNvSpPr>
            <a:spLocks noGrp="1" noChangeArrowheads="1"/>
          </p:cNvSpPr>
          <p:nvPr>
            <p:ph type="body" idx="1"/>
          </p:nvPr>
        </p:nvSpPr>
        <p:spPr>
          <a:xfrm>
            <a:off x="381000" y="1676400"/>
            <a:ext cx="8458200" cy="4572000"/>
          </a:xfrm>
        </p:spPr>
        <p:txBody>
          <a:bodyPr/>
          <a:lstStyle/>
          <a:p>
            <a:pPr>
              <a:spcBef>
                <a:spcPct val="100000"/>
              </a:spcBef>
            </a:pPr>
            <a:r>
              <a:rPr lang="en-US" dirty="0"/>
              <a:t>Activities are represented by boxes.</a:t>
            </a:r>
          </a:p>
          <a:p>
            <a:pPr>
              <a:spcBef>
                <a:spcPct val="100000"/>
              </a:spcBef>
            </a:pPr>
            <a:r>
              <a:rPr lang="en-US" dirty="0"/>
              <a:t>Arrows show relationships between activities.</a:t>
            </a:r>
          </a:p>
          <a:p>
            <a:pPr>
              <a:spcBef>
                <a:spcPct val="100000"/>
              </a:spcBef>
            </a:pPr>
            <a:r>
              <a:rPr lang="en-US" smtClean="0"/>
              <a:t>Better </a:t>
            </a:r>
            <a:r>
              <a:rPr lang="en-US" dirty="0"/>
              <a:t>at showing different types of dependencies.</a:t>
            </a:r>
          </a:p>
        </p:txBody>
      </p:sp>
      <p:sp>
        <p:nvSpPr>
          <p:cNvPr id="7" name="Title 6"/>
          <p:cNvSpPr txBox="1">
            <a:spLocks noGrp="1"/>
          </p:cNvSpPr>
          <p:nvPr>
            <p:ph type="title"/>
          </p:nvPr>
        </p:nvSpPr>
        <p:spPr>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pPr>
              <a:buClr>
                <a:schemeClr val="tx1"/>
              </a:buClr>
            </a:pPr>
            <a:r>
              <a:rPr lang="en-US" sz="3600" dirty="0">
                <a:solidFill>
                  <a:schemeClr val="accent1">
                    <a:lumMod val="50000"/>
                  </a:schemeClr>
                </a:solidFill>
              </a:rPr>
              <a:t>Precedence Diagramming Method (PDM)</a:t>
            </a:r>
          </a:p>
        </p:txBody>
      </p:sp>
    </p:spTree>
    <p:extLst>
      <p:ext uri="{BB962C8B-B14F-4D97-AF65-F5344CB8AC3E}">
        <p14:creationId xmlns:p14="http://schemas.microsoft.com/office/powerpoint/2010/main" val="164843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304800" y="1052736"/>
            <a:ext cx="8686800" cy="4724400"/>
          </a:xfrm>
          <a:prstGeom prst="rect">
            <a:avLst/>
          </a:prstGeom>
          <a:extLst/>
        </p:spPr>
        <p:txBody>
          <a:bodyPr vert="horz" wrap="square" lIns="91440" tIns="45720" rIns="91440" bIns="45720" numCol="1" anchor="t" anchorCtr="0" compatLnSpc="1">
            <a:prstTxWarp prst="textNoShape">
              <a:avLst/>
            </a:prstTxWarp>
          </a:bodyPr>
          <a:lstStyle/>
          <a:p>
            <a:pPr marL="514350" indent="-514350">
              <a:buFont typeface="Wingdings" pitchFamily="2" charset="2"/>
              <a:buChar char="§"/>
              <a:tabLst>
                <a:tab pos="1076325" algn="l"/>
              </a:tabLst>
            </a:pPr>
            <a:r>
              <a:rPr lang="en-US" sz="2700" b="1" dirty="0" smtClean="0">
                <a:solidFill>
                  <a:srgbClr val="C00000"/>
                </a:solidFill>
              </a:rPr>
              <a:t>Plan Schedule Management </a:t>
            </a:r>
            <a:r>
              <a:rPr lang="en-US" sz="2700" b="1" dirty="0" smtClean="0">
                <a:solidFill>
                  <a:schemeClr val="accent1">
                    <a:lumMod val="50000"/>
                  </a:schemeClr>
                </a:solidFill>
              </a:rPr>
              <a:t>– The process of establishing the policies, procedures, and documentation for planning, developing, managing, executing, and controlling the project schedule.</a:t>
            </a:r>
            <a:endParaRPr lang="en-US" sz="2700" b="1" dirty="0">
              <a:solidFill>
                <a:schemeClr val="accent1">
                  <a:lumMod val="50000"/>
                </a:schemeClr>
              </a:solidFill>
            </a:endParaRPr>
          </a:p>
          <a:p>
            <a:pPr marL="514350" indent="-514350">
              <a:buFont typeface="Wingdings" pitchFamily="2" charset="2"/>
              <a:buChar char="§"/>
              <a:tabLst>
                <a:tab pos="1076325" algn="l"/>
              </a:tabLst>
            </a:pPr>
            <a:r>
              <a:rPr lang="en-US" sz="2700" b="1" dirty="0" smtClean="0">
                <a:solidFill>
                  <a:srgbClr val="C00000"/>
                </a:solidFill>
              </a:rPr>
              <a:t>Define Activities </a:t>
            </a:r>
            <a:r>
              <a:rPr lang="en-US" sz="2700" b="1" dirty="0" smtClean="0">
                <a:solidFill>
                  <a:schemeClr val="accent1">
                    <a:lumMod val="50000"/>
                  </a:schemeClr>
                </a:solidFill>
              </a:rPr>
              <a:t>– The process of identifying and documenting the specific actions to be performed to produce the project deliverables.</a:t>
            </a:r>
          </a:p>
          <a:p>
            <a:pPr marL="514350" indent="-514350">
              <a:buFont typeface="Wingdings" pitchFamily="2" charset="2"/>
              <a:buChar char="§"/>
              <a:tabLst>
                <a:tab pos="1076325" algn="l"/>
              </a:tabLst>
            </a:pPr>
            <a:r>
              <a:rPr lang="en-US" sz="2700" b="1" dirty="0" smtClean="0">
                <a:solidFill>
                  <a:srgbClr val="C00000"/>
                </a:solidFill>
              </a:rPr>
              <a:t>Sequence Activities </a:t>
            </a:r>
            <a:r>
              <a:rPr lang="en-US" sz="2700" b="1" dirty="0" smtClean="0">
                <a:solidFill>
                  <a:schemeClr val="accent1">
                    <a:lumMod val="50000"/>
                  </a:schemeClr>
                </a:solidFill>
              </a:rPr>
              <a:t>– </a:t>
            </a:r>
            <a:r>
              <a:rPr lang="en-US" sz="2700" b="1" dirty="0">
                <a:solidFill>
                  <a:schemeClr val="accent1">
                    <a:lumMod val="50000"/>
                  </a:schemeClr>
                </a:solidFill>
              </a:rPr>
              <a:t>The process of identifying and documenting </a:t>
            </a:r>
            <a:r>
              <a:rPr lang="en-US" sz="2700" b="1" dirty="0" smtClean="0">
                <a:solidFill>
                  <a:schemeClr val="accent1">
                    <a:lumMod val="50000"/>
                  </a:schemeClr>
                </a:solidFill>
              </a:rPr>
              <a:t>relationships among the project activities.</a:t>
            </a:r>
            <a:endParaRPr lang="en-US" sz="2700" b="1" dirty="0">
              <a:solidFill>
                <a:schemeClr val="accent1">
                  <a:lumMod val="50000"/>
                </a:schemeClr>
              </a:solidFill>
            </a:endParaRPr>
          </a:p>
        </p:txBody>
      </p:sp>
      <p:sp>
        <p:nvSpPr>
          <p:cNvPr id="7" name="TextBox 6"/>
          <p:cNvSpPr txBox="1"/>
          <p:nvPr/>
        </p:nvSpPr>
        <p:spPr>
          <a:xfrm>
            <a:off x="755576" y="-27384"/>
            <a:ext cx="7272808"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solidFill>
                  <a:schemeClr val="tx1"/>
                </a:solidFill>
              </a:rPr>
              <a:t>PROJECT TIME MANAGEMENT</a:t>
            </a:r>
            <a:endParaRPr lang="en-US" sz="3600" dirty="0">
              <a:solidFill>
                <a:schemeClr val="tx1"/>
              </a:solidFill>
            </a:endParaRPr>
          </a:p>
        </p:txBody>
      </p:sp>
    </p:spTree>
    <p:extLst>
      <p:ext uri="{BB962C8B-B14F-4D97-AF65-F5344CB8AC3E}">
        <p14:creationId xmlns:p14="http://schemas.microsoft.com/office/powerpoint/2010/main" val="529922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39800" y="1249288"/>
            <a:ext cx="7264400" cy="667544"/>
          </a:xfrm>
          <a:noFill/>
          <a:ln>
            <a:solidFill>
              <a:schemeClr val="tx1"/>
            </a:solidFill>
            <a:miter lim="800000"/>
            <a:headEnd/>
            <a:tailEnd/>
          </a:ln>
        </p:spPr>
        <p:txBody>
          <a:bodyPr>
            <a:normAutofit/>
          </a:bodyPr>
          <a:lstStyle/>
          <a:p>
            <a:pPr eaLnBrk="1" hangingPunct="1">
              <a:lnSpc>
                <a:spcPct val="80000"/>
              </a:lnSpc>
              <a:defRPr/>
            </a:pPr>
            <a:r>
              <a:rPr lang="en-US" sz="3200" dirty="0" smtClean="0">
                <a:effectLst>
                  <a:outerShdw blurRad="38100" dist="38100" dir="2700000" algn="tl">
                    <a:srgbClr val="FFFFFF"/>
                  </a:outerShdw>
                </a:effectLst>
                <a:latin typeface="Arial" pitchFamily="34" charset="0"/>
                <a:cs typeface="Arial" pitchFamily="34" charset="0"/>
              </a:rPr>
              <a:t>AON Network</a:t>
            </a:r>
            <a:endParaRPr lang="en-US" sz="3200" dirty="0" smtClean="0">
              <a:solidFill>
                <a:srgbClr val="33CC33"/>
              </a:solidFill>
              <a:effectLst>
                <a:outerShdw blurRad="38100" dist="38100" dir="2700000" algn="tl">
                  <a:srgbClr val="000000"/>
                </a:outerShdw>
              </a:effectLst>
              <a:latin typeface="Arial" pitchFamily="34" charset="0"/>
              <a:cs typeface="Arial" pitchFamily="34" charset="0"/>
            </a:endParaRPr>
          </a:p>
        </p:txBody>
      </p:sp>
      <p:grpSp>
        <p:nvGrpSpPr>
          <p:cNvPr id="84029" name="Group 61"/>
          <p:cNvGrpSpPr>
            <a:grpSpLocks/>
          </p:cNvGrpSpPr>
          <p:nvPr/>
        </p:nvGrpSpPr>
        <p:grpSpPr bwMode="auto">
          <a:xfrm>
            <a:off x="647700" y="2692400"/>
            <a:ext cx="1778000" cy="2794000"/>
            <a:chOff x="408" y="1792"/>
            <a:chExt cx="1120" cy="1760"/>
          </a:xfrm>
        </p:grpSpPr>
        <p:sp>
          <p:nvSpPr>
            <p:cNvPr id="23566" name="Line 17"/>
            <p:cNvSpPr>
              <a:spLocks noChangeShapeType="1"/>
            </p:cNvSpPr>
            <p:nvPr/>
          </p:nvSpPr>
          <p:spPr bwMode="auto">
            <a:xfrm>
              <a:off x="734" y="2786"/>
              <a:ext cx="426"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3567" name="Group 58"/>
            <p:cNvGrpSpPr>
              <a:grpSpLocks/>
            </p:cNvGrpSpPr>
            <p:nvPr/>
          </p:nvGrpSpPr>
          <p:grpSpPr bwMode="auto">
            <a:xfrm>
              <a:off x="1104" y="1792"/>
              <a:ext cx="424" cy="424"/>
              <a:chOff x="1088" y="1736"/>
              <a:chExt cx="424" cy="424"/>
            </a:xfrm>
          </p:grpSpPr>
          <p:sp>
            <p:nvSpPr>
              <p:cNvPr id="23575" name="Oval 36"/>
              <p:cNvSpPr>
                <a:spLocks noChangeArrowheads="1"/>
              </p:cNvSpPr>
              <p:nvPr/>
            </p:nvSpPr>
            <p:spPr bwMode="auto">
              <a:xfrm>
                <a:off x="1088" y="1736"/>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Text Box 37"/>
              <p:cNvSpPr txBox="1">
                <a:spLocks noChangeArrowheads="1"/>
              </p:cNvSpPr>
              <p:nvPr/>
            </p:nvSpPr>
            <p:spPr bwMode="auto">
              <a:xfrm>
                <a:off x="1173" y="18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sp>
          <p:nvSpPr>
            <p:cNvPr id="23568" name="Line 15"/>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3569" name="Group 60"/>
            <p:cNvGrpSpPr>
              <a:grpSpLocks/>
            </p:cNvGrpSpPr>
            <p:nvPr/>
          </p:nvGrpSpPr>
          <p:grpSpPr bwMode="auto">
            <a:xfrm>
              <a:off x="408" y="2488"/>
              <a:ext cx="598" cy="424"/>
              <a:chOff x="408" y="2488"/>
              <a:chExt cx="598" cy="424"/>
            </a:xfrm>
          </p:grpSpPr>
          <p:sp>
            <p:nvSpPr>
              <p:cNvPr id="23573" name="Oval 38"/>
              <p:cNvSpPr>
                <a:spLocks noChangeArrowheads="1"/>
              </p:cNvSpPr>
              <p:nvPr/>
            </p:nvSpPr>
            <p:spPr bwMode="auto">
              <a:xfrm>
                <a:off x="456" y="24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Text Box 26"/>
              <p:cNvSpPr txBox="1">
                <a:spLocks noChangeArrowheads="1"/>
              </p:cNvSpPr>
              <p:nvPr/>
            </p:nvSpPr>
            <p:spPr bwMode="auto">
              <a:xfrm>
                <a:off x="408" y="2568"/>
                <a:ext cx="598" cy="25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sz="2000"/>
                  <a:t>Start</a:t>
                </a:r>
              </a:p>
            </p:txBody>
          </p:sp>
        </p:grpSp>
        <p:grpSp>
          <p:nvGrpSpPr>
            <p:cNvPr id="23570" name="Group 57"/>
            <p:cNvGrpSpPr>
              <a:grpSpLocks/>
            </p:cNvGrpSpPr>
            <p:nvPr/>
          </p:nvGrpSpPr>
          <p:grpSpPr bwMode="auto">
            <a:xfrm>
              <a:off x="1104" y="3128"/>
              <a:ext cx="424" cy="424"/>
              <a:chOff x="1104" y="3088"/>
              <a:chExt cx="424" cy="424"/>
            </a:xfrm>
          </p:grpSpPr>
          <p:sp>
            <p:nvSpPr>
              <p:cNvPr id="23571" name="Oval 39"/>
              <p:cNvSpPr>
                <a:spLocks noChangeArrowheads="1"/>
              </p:cNvSpPr>
              <p:nvPr/>
            </p:nvSpPr>
            <p:spPr bwMode="auto">
              <a:xfrm>
                <a:off x="1104" y="30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Text Box 48"/>
              <p:cNvSpPr txBox="1">
                <a:spLocks noChangeArrowheads="1"/>
              </p:cNvSpPr>
              <p:nvPr/>
            </p:nvSpPr>
            <p:spPr bwMode="auto">
              <a:xfrm>
                <a:off x="1189" y="3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84034" name="Group 66"/>
          <p:cNvGrpSpPr>
            <a:grpSpLocks/>
          </p:cNvGrpSpPr>
          <p:nvPr/>
        </p:nvGrpSpPr>
        <p:grpSpPr bwMode="auto">
          <a:xfrm>
            <a:off x="225425" y="4572000"/>
            <a:ext cx="1481138" cy="1119188"/>
            <a:chOff x="142" y="2976"/>
            <a:chExt cx="933" cy="705"/>
          </a:xfrm>
        </p:grpSpPr>
        <p:sp>
          <p:nvSpPr>
            <p:cNvPr id="23564" name="Text Box 64"/>
            <p:cNvSpPr txBox="1">
              <a:spLocks noChangeArrowheads="1"/>
            </p:cNvSpPr>
            <p:nvPr/>
          </p:nvSpPr>
          <p:spPr bwMode="auto">
            <a:xfrm>
              <a:off x="142" y="3209"/>
              <a:ext cx="933"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Start Activity</a:t>
              </a:r>
            </a:p>
          </p:txBody>
        </p:sp>
        <p:sp>
          <p:nvSpPr>
            <p:cNvPr id="23565" name="Line 65"/>
            <p:cNvSpPr>
              <a:spLocks noChangeShapeType="1"/>
            </p:cNvSpPr>
            <p:nvPr/>
          </p:nvSpPr>
          <p:spPr bwMode="auto">
            <a:xfrm flipV="1">
              <a:off x="624" y="2976"/>
              <a:ext cx="16" cy="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84037" name="Group 69"/>
          <p:cNvGrpSpPr>
            <a:grpSpLocks/>
          </p:cNvGrpSpPr>
          <p:nvPr/>
        </p:nvGrpSpPr>
        <p:grpSpPr bwMode="auto">
          <a:xfrm>
            <a:off x="2501900" y="2660650"/>
            <a:ext cx="4516438" cy="749300"/>
            <a:chOff x="1576" y="1772"/>
            <a:chExt cx="2845" cy="472"/>
          </a:xfrm>
        </p:grpSpPr>
        <p:sp>
          <p:nvSpPr>
            <p:cNvPr id="23562" name="Text Box 62"/>
            <p:cNvSpPr txBox="1">
              <a:spLocks noChangeArrowheads="1"/>
            </p:cNvSpPr>
            <p:nvPr/>
          </p:nvSpPr>
          <p:spPr bwMode="auto">
            <a:xfrm>
              <a:off x="1726" y="1772"/>
              <a:ext cx="2695"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Activity A</a:t>
              </a:r>
            </a:p>
            <a:p>
              <a:pPr algn="ctr">
                <a:lnSpc>
                  <a:spcPct val="90000"/>
                </a:lnSpc>
              </a:pPr>
              <a:r>
                <a:rPr lang="en-AU"/>
                <a:t>(Build Internal Components)</a:t>
              </a:r>
            </a:p>
          </p:txBody>
        </p:sp>
        <p:sp>
          <p:nvSpPr>
            <p:cNvPr id="23563" name="Line 67"/>
            <p:cNvSpPr>
              <a:spLocks noChangeShapeType="1"/>
            </p:cNvSpPr>
            <p:nvPr/>
          </p:nvSpPr>
          <p:spPr bwMode="auto">
            <a:xfrm flipH="1">
              <a:off x="1576" y="1896"/>
              <a:ext cx="880" cy="72"/>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84038" name="Group 70"/>
          <p:cNvGrpSpPr>
            <a:grpSpLocks/>
          </p:cNvGrpSpPr>
          <p:nvPr/>
        </p:nvGrpSpPr>
        <p:grpSpPr bwMode="auto">
          <a:xfrm>
            <a:off x="2628900" y="4768850"/>
            <a:ext cx="3727450" cy="749300"/>
            <a:chOff x="1656" y="3100"/>
            <a:chExt cx="2348" cy="472"/>
          </a:xfrm>
        </p:grpSpPr>
        <p:sp>
          <p:nvSpPr>
            <p:cNvPr id="23560" name="Text Box 63"/>
            <p:cNvSpPr txBox="1">
              <a:spLocks noChangeArrowheads="1"/>
            </p:cNvSpPr>
            <p:nvPr/>
          </p:nvSpPr>
          <p:spPr bwMode="auto">
            <a:xfrm>
              <a:off x="1726" y="3100"/>
              <a:ext cx="2278"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Activity B</a:t>
              </a:r>
            </a:p>
            <a:p>
              <a:pPr algn="ctr">
                <a:lnSpc>
                  <a:spcPct val="90000"/>
                </a:lnSpc>
              </a:pPr>
              <a:r>
                <a:rPr lang="en-AU"/>
                <a:t>(Modify Roof and Floor)</a:t>
              </a:r>
            </a:p>
          </p:txBody>
        </p:sp>
        <p:sp>
          <p:nvSpPr>
            <p:cNvPr id="23561" name="Line 68"/>
            <p:cNvSpPr>
              <a:spLocks noChangeShapeType="1"/>
            </p:cNvSpPr>
            <p:nvPr/>
          </p:nvSpPr>
          <p:spPr bwMode="auto">
            <a:xfrm flipH="1">
              <a:off x="1656" y="3208"/>
              <a:ext cx="720" cy="4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25" name="Title 6"/>
          <p:cNvSpPr txBox="1">
            <a:spLocks/>
          </p:cNvSpPr>
          <p:nvPr/>
        </p:nvSpPr>
        <p:spPr>
          <a:xfrm>
            <a:off x="457200" y="44624"/>
            <a:ext cx="8229600" cy="1143000"/>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32745022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84029"/>
                                        </p:tgtEl>
                                        <p:attrNameLst>
                                          <p:attrName>style.visibility</p:attrName>
                                        </p:attrNameLst>
                                      </p:cBhvr>
                                      <p:to>
                                        <p:strVal val="visible"/>
                                      </p:to>
                                    </p:set>
                                    <p:animEffect transition="in" filter="wipe(left)">
                                      <p:cBhvr>
                                        <p:cTn id="7" dur="1000"/>
                                        <p:tgtEl>
                                          <p:spTgt spid="84029"/>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84034"/>
                                        </p:tgtEl>
                                        <p:attrNameLst>
                                          <p:attrName>style.visibility</p:attrName>
                                        </p:attrNameLst>
                                      </p:cBhvr>
                                      <p:to>
                                        <p:strVal val="visible"/>
                                      </p:to>
                                    </p:set>
                                    <p:animEffect transition="in" filter="wipe(down)">
                                      <p:cBhvr>
                                        <p:cTn id="11" dur="1000"/>
                                        <p:tgtEl>
                                          <p:spTgt spid="84034"/>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84037"/>
                                        </p:tgtEl>
                                        <p:attrNameLst>
                                          <p:attrName>style.visibility</p:attrName>
                                        </p:attrNameLst>
                                      </p:cBhvr>
                                      <p:to>
                                        <p:strVal val="visible"/>
                                      </p:to>
                                    </p:set>
                                    <p:animEffect transition="in" filter="wipe(right)">
                                      <p:cBhvr>
                                        <p:cTn id="15" dur="1000"/>
                                        <p:tgtEl>
                                          <p:spTgt spid="84037"/>
                                        </p:tgtEl>
                                      </p:cBhvr>
                                    </p:animEffect>
                                  </p:childTnLst>
                                </p:cTn>
                              </p:par>
                              <p:par>
                                <p:cTn id="16" presetID="22" presetClass="entr" presetSubtype="2" fill="hold" nodeType="withEffect">
                                  <p:stCondLst>
                                    <p:cond delay="0"/>
                                  </p:stCondLst>
                                  <p:childTnLst>
                                    <p:set>
                                      <p:cBhvr>
                                        <p:cTn id="17" dur="1" fill="hold">
                                          <p:stCondLst>
                                            <p:cond delay="0"/>
                                          </p:stCondLst>
                                        </p:cTn>
                                        <p:tgtEl>
                                          <p:spTgt spid="84038"/>
                                        </p:tgtEl>
                                        <p:attrNameLst>
                                          <p:attrName>style.visibility</p:attrName>
                                        </p:attrNameLst>
                                      </p:cBhvr>
                                      <p:to>
                                        <p:strVal val="visible"/>
                                      </p:to>
                                    </p:set>
                                    <p:animEffect transition="in" filter="wipe(right)">
                                      <p:cBhvr>
                                        <p:cTn id="18" dur="1000"/>
                                        <p:tgtEl>
                                          <p:spTgt spid="8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5" name="Group 25"/>
          <p:cNvGrpSpPr>
            <a:grpSpLocks/>
          </p:cNvGrpSpPr>
          <p:nvPr/>
        </p:nvGrpSpPr>
        <p:grpSpPr bwMode="auto">
          <a:xfrm>
            <a:off x="2190750" y="2693988"/>
            <a:ext cx="2276475" cy="2794000"/>
            <a:chOff x="1382" y="1792"/>
            <a:chExt cx="1434" cy="1760"/>
          </a:xfrm>
        </p:grpSpPr>
        <p:sp>
          <p:nvSpPr>
            <p:cNvPr id="24599" name="Line 26"/>
            <p:cNvSpPr>
              <a:spLocks noChangeShapeType="1"/>
            </p:cNvSpPr>
            <p:nvPr/>
          </p:nvSpPr>
          <p:spPr bwMode="auto">
            <a:xfrm>
              <a:off x="1435" y="2004"/>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4600" name="Line 27"/>
            <p:cNvSpPr>
              <a:spLocks noChangeShapeType="1"/>
            </p:cNvSpPr>
            <p:nvPr/>
          </p:nvSpPr>
          <p:spPr bwMode="auto">
            <a:xfrm>
              <a:off x="1382" y="2110"/>
              <a:ext cx="1066" cy="10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4601" name="Line 28"/>
            <p:cNvSpPr>
              <a:spLocks noChangeShapeType="1"/>
            </p:cNvSpPr>
            <p:nvPr/>
          </p:nvSpPr>
          <p:spPr bwMode="auto">
            <a:xfrm>
              <a:off x="1432" y="3340"/>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4602" name="Group 29"/>
            <p:cNvGrpSpPr>
              <a:grpSpLocks/>
            </p:cNvGrpSpPr>
            <p:nvPr/>
          </p:nvGrpSpPr>
          <p:grpSpPr bwMode="auto">
            <a:xfrm>
              <a:off x="2392" y="1792"/>
              <a:ext cx="424" cy="424"/>
              <a:chOff x="2456" y="1848"/>
              <a:chExt cx="424" cy="424"/>
            </a:xfrm>
          </p:grpSpPr>
          <p:sp>
            <p:nvSpPr>
              <p:cNvPr id="24606" name="Oval 30"/>
              <p:cNvSpPr>
                <a:spLocks noChangeArrowheads="1"/>
              </p:cNvSpPr>
              <p:nvPr/>
            </p:nvSpPr>
            <p:spPr bwMode="auto">
              <a:xfrm>
                <a:off x="2456" y="184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Text Box 31"/>
              <p:cNvSpPr txBox="1">
                <a:spLocks noChangeArrowheads="1"/>
              </p:cNvSpPr>
              <p:nvPr/>
            </p:nvSpPr>
            <p:spPr bwMode="auto">
              <a:xfrm>
                <a:off x="2508" y="1914"/>
                <a:ext cx="320" cy="2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a:t>C</a:t>
                </a:r>
              </a:p>
            </p:txBody>
          </p:sp>
        </p:grpSp>
        <p:grpSp>
          <p:nvGrpSpPr>
            <p:cNvPr id="24603" name="Group 32"/>
            <p:cNvGrpSpPr>
              <a:grpSpLocks/>
            </p:cNvGrpSpPr>
            <p:nvPr/>
          </p:nvGrpSpPr>
          <p:grpSpPr bwMode="auto">
            <a:xfrm>
              <a:off x="2392" y="3128"/>
              <a:ext cx="424" cy="424"/>
              <a:chOff x="2312" y="3128"/>
              <a:chExt cx="424" cy="424"/>
            </a:xfrm>
          </p:grpSpPr>
          <p:sp>
            <p:nvSpPr>
              <p:cNvPr id="24604" name="Oval 33"/>
              <p:cNvSpPr>
                <a:spLocks noChangeArrowheads="1"/>
              </p:cNvSpPr>
              <p:nvPr/>
            </p:nvSpPr>
            <p:spPr bwMode="auto">
              <a:xfrm>
                <a:off x="2312" y="312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Text Box 34"/>
              <p:cNvSpPr txBox="1">
                <a:spLocks noChangeArrowheads="1"/>
              </p:cNvSpPr>
              <p:nvPr/>
            </p:nvSpPr>
            <p:spPr bwMode="auto">
              <a:xfrm>
                <a:off x="2397" y="31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grpSp>
      </p:grpSp>
      <p:grpSp>
        <p:nvGrpSpPr>
          <p:cNvPr id="24581" name="Group 35"/>
          <p:cNvGrpSpPr>
            <a:grpSpLocks/>
          </p:cNvGrpSpPr>
          <p:nvPr/>
        </p:nvGrpSpPr>
        <p:grpSpPr bwMode="auto">
          <a:xfrm>
            <a:off x="644525" y="2693988"/>
            <a:ext cx="1778000" cy="2794000"/>
            <a:chOff x="408" y="1792"/>
            <a:chExt cx="1120" cy="1760"/>
          </a:xfrm>
        </p:grpSpPr>
        <p:sp>
          <p:nvSpPr>
            <p:cNvPr id="24588" name="Line 36"/>
            <p:cNvSpPr>
              <a:spLocks noChangeShapeType="1"/>
            </p:cNvSpPr>
            <p:nvPr/>
          </p:nvSpPr>
          <p:spPr bwMode="auto">
            <a:xfrm>
              <a:off x="734" y="2786"/>
              <a:ext cx="426"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4589" name="Group 37"/>
            <p:cNvGrpSpPr>
              <a:grpSpLocks/>
            </p:cNvGrpSpPr>
            <p:nvPr/>
          </p:nvGrpSpPr>
          <p:grpSpPr bwMode="auto">
            <a:xfrm>
              <a:off x="1104" y="1792"/>
              <a:ext cx="424" cy="424"/>
              <a:chOff x="1088" y="1736"/>
              <a:chExt cx="424" cy="424"/>
            </a:xfrm>
          </p:grpSpPr>
          <p:sp>
            <p:nvSpPr>
              <p:cNvPr id="24597" name="Oval 38"/>
              <p:cNvSpPr>
                <a:spLocks noChangeArrowheads="1"/>
              </p:cNvSpPr>
              <p:nvPr/>
            </p:nvSpPr>
            <p:spPr bwMode="auto">
              <a:xfrm>
                <a:off x="1088" y="1736"/>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Text Box 39"/>
              <p:cNvSpPr txBox="1">
                <a:spLocks noChangeArrowheads="1"/>
              </p:cNvSpPr>
              <p:nvPr/>
            </p:nvSpPr>
            <p:spPr bwMode="auto">
              <a:xfrm>
                <a:off x="1173" y="18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sp>
          <p:nvSpPr>
            <p:cNvPr id="24590" name="Line 40"/>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4591" name="Group 41"/>
            <p:cNvGrpSpPr>
              <a:grpSpLocks/>
            </p:cNvGrpSpPr>
            <p:nvPr/>
          </p:nvGrpSpPr>
          <p:grpSpPr bwMode="auto">
            <a:xfrm>
              <a:off x="408" y="2488"/>
              <a:ext cx="598" cy="424"/>
              <a:chOff x="408" y="2488"/>
              <a:chExt cx="598" cy="424"/>
            </a:xfrm>
          </p:grpSpPr>
          <p:sp>
            <p:nvSpPr>
              <p:cNvPr id="24595" name="Oval 42"/>
              <p:cNvSpPr>
                <a:spLocks noChangeArrowheads="1"/>
              </p:cNvSpPr>
              <p:nvPr/>
            </p:nvSpPr>
            <p:spPr bwMode="auto">
              <a:xfrm>
                <a:off x="456" y="24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Text Box 43"/>
              <p:cNvSpPr txBox="1">
                <a:spLocks noChangeArrowheads="1"/>
              </p:cNvSpPr>
              <p:nvPr/>
            </p:nvSpPr>
            <p:spPr bwMode="auto">
              <a:xfrm>
                <a:off x="408" y="2568"/>
                <a:ext cx="598" cy="25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sz="2000"/>
                  <a:t>Start</a:t>
                </a:r>
              </a:p>
            </p:txBody>
          </p:sp>
        </p:grpSp>
        <p:grpSp>
          <p:nvGrpSpPr>
            <p:cNvPr id="24592" name="Group 44"/>
            <p:cNvGrpSpPr>
              <a:grpSpLocks/>
            </p:cNvGrpSpPr>
            <p:nvPr/>
          </p:nvGrpSpPr>
          <p:grpSpPr bwMode="auto">
            <a:xfrm>
              <a:off x="1104" y="3128"/>
              <a:ext cx="424" cy="424"/>
              <a:chOff x="1104" y="3088"/>
              <a:chExt cx="424" cy="424"/>
            </a:xfrm>
          </p:grpSpPr>
          <p:sp>
            <p:nvSpPr>
              <p:cNvPr id="24593" name="Oval 45"/>
              <p:cNvSpPr>
                <a:spLocks noChangeArrowheads="1"/>
              </p:cNvSpPr>
              <p:nvPr/>
            </p:nvSpPr>
            <p:spPr bwMode="auto">
              <a:xfrm>
                <a:off x="1104" y="30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Text Box 46"/>
              <p:cNvSpPr txBox="1">
                <a:spLocks noChangeArrowheads="1"/>
              </p:cNvSpPr>
              <p:nvPr/>
            </p:nvSpPr>
            <p:spPr bwMode="auto">
              <a:xfrm>
                <a:off x="1189" y="3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153666" name="Group 66"/>
          <p:cNvGrpSpPr>
            <a:grpSpLocks/>
          </p:cNvGrpSpPr>
          <p:nvPr/>
        </p:nvGrpSpPr>
        <p:grpSpPr bwMode="auto">
          <a:xfrm>
            <a:off x="1962150" y="1997075"/>
            <a:ext cx="4522788" cy="938213"/>
            <a:chOff x="1236" y="1258"/>
            <a:chExt cx="2849" cy="591"/>
          </a:xfrm>
        </p:grpSpPr>
        <p:sp>
          <p:nvSpPr>
            <p:cNvPr id="24586" name="Text Box 47"/>
            <p:cNvSpPr txBox="1">
              <a:spLocks noChangeArrowheads="1"/>
            </p:cNvSpPr>
            <p:nvPr/>
          </p:nvSpPr>
          <p:spPr bwMode="auto">
            <a:xfrm>
              <a:off x="1236" y="1258"/>
              <a:ext cx="28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Activity A Precedes Activity C</a:t>
              </a:r>
            </a:p>
          </p:txBody>
        </p:sp>
        <p:sp>
          <p:nvSpPr>
            <p:cNvPr id="24587" name="Line 49"/>
            <p:cNvSpPr>
              <a:spLocks noChangeShapeType="1"/>
            </p:cNvSpPr>
            <p:nvPr/>
          </p:nvSpPr>
          <p:spPr bwMode="auto">
            <a:xfrm flipH="1">
              <a:off x="1974" y="1521"/>
              <a:ext cx="208" cy="32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153667" name="Group 67"/>
          <p:cNvGrpSpPr>
            <a:grpSpLocks/>
          </p:cNvGrpSpPr>
          <p:nvPr/>
        </p:nvGrpSpPr>
        <p:grpSpPr bwMode="auto">
          <a:xfrm>
            <a:off x="2292350" y="4548188"/>
            <a:ext cx="3263900" cy="1855787"/>
            <a:chOff x="1444" y="2865"/>
            <a:chExt cx="2056" cy="1169"/>
          </a:xfrm>
        </p:grpSpPr>
        <p:sp>
          <p:nvSpPr>
            <p:cNvPr id="24584" name="Text Box 48"/>
            <p:cNvSpPr txBox="1">
              <a:spLocks noChangeArrowheads="1"/>
            </p:cNvSpPr>
            <p:nvPr/>
          </p:nvSpPr>
          <p:spPr bwMode="auto">
            <a:xfrm>
              <a:off x="1444" y="3562"/>
              <a:ext cx="2056"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90000"/>
                </a:lnSpc>
              </a:pPr>
              <a:r>
                <a:rPr lang="en-AU"/>
                <a:t>Activities A and B Precede Activity D</a:t>
              </a:r>
            </a:p>
          </p:txBody>
        </p:sp>
        <p:sp>
          <p:nvSpPr>
            <p:cNvPr id="24585" name="Freeform 50"/>
            <p:cNvSpPr>
              <a:spLocks/>
            </p:cNvSpPr>
            <p:nvPr/>
          </p:nvSpPr>
          <p:spPr bwMode="auto">
            <a:xfrm>
              <a:off x="1686" y="2865"/>
              <a:ext cx="408" cy="656"/>
            </a:xfrm>
            <a:custGeom>
              <a:avLst/>
              <a:gdLst>
                <a:gd name="T0" fmla="*/ 0 w 408"/>
                <a:gd name="T1" fmla="*/ 472 h 656"/>
                <a:gd name="T2" fmla="*/ 136 w 408"/>
                <a:gd name="T3" fmla="*/ 656 h 656"/>
                <a:gd name="T4" fmla="*/ 408 w 408"/>
                <a:gd name="T5" fmla="*/ 0 h 656"/>
                <a:gd name="T6" fmla="*/ 0 60000 65536"/>
                <a:gd name="T7" fmla="*/ 0 60000 65536"/>
                <a:gd name="T8" fmla="*/ 0 60000 65536"/>
              </a:gdLst>
              <a:ahLst/>
              <a:cxnLst>
                <a:cxn ang="T6">
                  <a:pos x="T0" y="T1"/>
                </a:cxn>
                <a:cxn ang="T7">
                  <a:pos x="T2" y="T3"/>
                </a:cxn>
                <a:cxn ang="T8">
                  <a:pos x="T4" y="T5"/>
                </a:cxn>
              </a:cxnLst>
              <a:rect l="0" t="0" r="r" b="b"/>
              <a:pathLst>
                <a:path w="408" h="656">
                  <a:moveTo>
                    <a:pt x="0" y="472"/>
                  </a:moveTo>
                  <a:lnTo>
                    <a:pt x="136" y="656"/>
                  </a:lnTo>
                  <a:lnTo>
                    <a:pt x="408" y="0"/>
                  </a:ln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35" name="Title 6"/>
          <p:cNvSpPr txBox="1">
            <a:spLocks noGrp="1"/>
          </p:cNvSpPr>
          <p:nvPr>
            <p:ph type="title"/>
          </p:nvPr>
        </p:nvSpPr>
        <p:spPr>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88945024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53625"/>
                                        </p:tgtEl>
                                        <p:attrNameLst>
                                          <p:attrName>style.visibility</p:attrName>
                                        </p:attrNameLst>
                                      </p:cBhvr>
                                      <p:to>
                                        <p:strVal val="visible"/>
                                      </p:to>
                                    </p:set>
                                    <p:animEffect transition="in" filter="wipe(left)">
                                      <p:cBhvr>
                                        <p:cTn id="7" dur="1000"/>
                                        <p:tgtEl>
                                          <p:spTgt spid="153625"/>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53666"/>
                                        </p:tgtEl>
                                        <p:attrNameLst>
                                          <p:attrName>style.visibility</p:attrName>
                                        </p:attrNameLst>
                                      </p:cBhvr>
                                      <p:to>
                                        <p:strVal val="visible"/>
                                      </p:to>
                                    </p:set>
                                    <p:animEffect transition="in" filter="wipe(up)">
                                      <p:cBhvr>
                                        <p:cTn id="11" dur="1000"/>
                                        <p:tgtEl>
                                          <p:spTgt spid="153666"/>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153667"/>
                                        </p:tgtEl>
                                        <p:attrNameLst>
                                          <p:attrName>style.visibility</p:attrName>
                                        </p:attrNameLst>
                                      </p:cBhvr>
                                      <p:to>
                                        <p:strVal val="visible"/>
                                      </p:to>
                                    </p:set>
                                    <p:animEffect transition="in" filter="wipe(down)">
                                      <p:cBhvr>
                                        <p:cTn id="15" dur="1000"/>
                                        <p:tgtEl>
                                          <p:spTgt spid="15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49" name="Group 25"/>
          <p:cNvGrpSpPr>
            <a:grpSpLocks/>
          </p:cNvGrpSpPr>
          <p:nvPr/>
        </p:nvGrpSpPr>
        <p:grpSpPr bwMode="auto">
          <a:xfrm>
            <a:off x="4318000" y="2311400"/>
            <a:ext cx="4114800" cy="3175000"/>
            <a:chOff x="2720" y="1552"/>
            <a:chExt cx="2592" cy="2000"/>
          </a:xfrm>
        </p:grpSpPr>
        <p:sp>
          <p:nvSpPr>
            <p:cNvPr id="25629" name="Line 26"/>
            <p:cNvSpPr>
              <a:spLocks noChangeShapeType="1"/>
            </p:cNvSpPr>
            <p:nvPr/>
          </p:nvSpPr>
          <p:spPr bwMode="auto">
            <a:xfrm>
              <a:off x="2720" y="3340"/>
              <a:ext cx="112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0" name="Line 27"/>
            <p:cNvSpPr>
              <a:spLocks noChangeShapeType="1"/>
            </p:cNvSpPr>
            <p:nvPr/>
          </p:nvSpPr>
          <p:spPr bwMode="auto">
            <a:xfrm flipV="1">
              <a:off x="4182" y="2858"/>
              <a:ext cx="749"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1" name="Line 28"/>
            <p:cNvSpPr>
              <a:spLocks noChangeShapeType="1"/>
            </p:cNvSpPr>
            <p:nvPr/>
          </p:nvSpPr>
          <p:spPr bwMode="auto">
            <a:xfrm>
              <a:off x="2755" y="2115"/>
              <a:ext cx="464" cy="29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2" name="Line 29"/>
            <p:cNvSpPr>
              <a:spLocks noChangeShapeType="1"/>
            </p:cNvSpPr>
            <p:nvPr/>
          </p:nvSpPr>
          <p:spPr bwMode="auto">
            <a:xfrm>
              <a:off x="3472" y="2636"/>
              <a:ext cx="440" cy="5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3" name="Line 30"/>
            <p:cNvSpPr>
              <a:spLocks noChangeShapeType="1"/>
            </p:cNvSpPr>
            <p:nvPr/>
          </p:nvSpPr>
          <p:spPr bwMode="auto">
            <a:xfrm flipV="1">
              <a:off x="2723" y="1763"/>
              <a:ext cx="1120" cy="22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34" name="Line 31"/>
            <p:cNvSpPr>
              <a:spLocks noChangeShapeType="1"/>
            </p:cNvSpPr>
            <p:nvPr/>
          </p:nvSpPr>
          <p:spPr bwMode="auto">
            <a:xfrm>
              <a:off x="4126" y="1830"/>
              <a:ext cx="829" cy="75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5635" name="Group 32"/>
            <p:cNvGrpSpPr>
              <a:grpSpLocks/>
            </p:cNvGrpSpPr>
            <p:nvPr/>
          </p:nvGrpSpPr>
          <p:grpSpPr bwMode="auto">
            <a:xfrm>
              <a:off x="3840" y="3128"/>
              <a:ext cx="424" cy="424"/>
              <a:chOff x="3840" y="3112"/>
              <a:chExt cx="424" cy="424"/>
            </a:xfrm>
          </p:grpSpPr>
          <p:sp>
            <p:nvSpPr>
              <p:cNvPr id="25645" name="Oval 33"/>
              <p:cNvSpPr>
                <a:spLocks noChangeArrowheads="1"/>
              </p:cNvSpPr>
              <p:nvPr/>
            </p:nvSpPr>
            <p:spPr bwMode="auto">
              <a:xfrm>
                <a:off x="3840" y="3112"/>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6" name="Text Box 34"/>
              <p:cNvSpPr txBox="1">
                <a:spLocks noChangeArrowheads="1"/>
              </p:cNvSpPr>
              <p:nvPr/>
            </p:nvSpPr>
            <p:spPr bwMode="auto">
              <a:xfrm>
                <a:off x="3892" y="3178"/>
                <a:ext cx="320" cy="2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a:t>G</a:t>
                </a:r>
              </a:p>
            </p:txBody>
          </p:sp>
        </p:grpSp>
        <p:grpSp>
          <p:nvGrpSpPr>
            <p:cNvPr id="25636" name="Group 35"/>
            <p:cNvGrpSpPr>
              <a:grpSpLocks/>
            </p:cNvGrpSpPr>
            <p:nvPr/>
          </p:nvGrpSpPr>
          <p:grpSpPr bwMode="auto">
            <a:xfrm>
              <a:off x="3184" y="2320"/>
              <a:ext cx="424" cy="424"/>
              <a:chOff x="3088" y="2400"/>
              <a:chExt cx="424" cy="424"/>
            </a:xfrm>
          </p:grpSpPr>
          <p:sp>
            <p:nvSpPr>
              <p:cNvPr id="25643" name="Oval 36"/>
              <p:cNvSpPr>
                <a:spLocks noChangeArrowheads="1"/>
              </p:cNvSpPr>
              <p:nvPr/>
            </p:nvSpPr>
            <p:spPr bwMode="auto">
              <a:xfrm>
                <a:off x="3088" y="2400"/>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4" name="Text Box 37"/>
              <p:cNvSpPr txBox="1">
                <a:spLocks noChangeArrowheads="1"/>
              </p:cNvSpPr>
              <p:nvPr/>
            </p:nvSpPr>
            <p:spPr bwMode="auto">
              <a:xfrm>
                <a:off x="3178" y="246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E</a:t>
                </a:r>
              </a:p>
            </p:txBody>
          </p:sp>
        </p:grpSp>
        <p:grpSp>
          <p:nvGrpSpPr>
            <p:cNvPr id="25637" name="Group 38"/>
            <p:cNvGrpSpPr>
              <a:grpSpLocks/>
            </p:cNvGrpSpPr>
            <p:nvPr/>
          </p:nvGrpSpPr>
          <p:grpSpPr bwMode="auto">
            <a:xfrm>
              <a:off x="3840" y="1552"/>
              <a:ext cx="424" cy="424"/>
              <a:chOff x="3712" y="1552"/>
              <a:chExt cx="424" cy="424"/>
            </a:xfrm>
          </p:grpSpPr>
          <p:sp>
            <p:nvSpPr>
              <p:cNvPr id="25641" name="Oval 39"/>
              <p:cNvSpPr>
                <a:spLocks noChangeArrowheads="1"/>
              </p:cNvSpPr>
              <p:nvPr/>
            </p:nvSpPr>
            <p:spPr bwMode="auto">
              <a:xfrm>
                <a:off x="3712" y="1552"/>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2" name="Text Box 40"/>
              <p:cNvSpPr txBox="1">
                <a:spLocks noChangeArrowheads="1"/>
              </p:cNvSpPr>
              <p:nvPr/>
            </p:nvSpPr>
            <p:spPr bwMode="auto">
              <a:xfrm>
                <a:off x="3808" y="162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F</a:t>
                </a:r>
              </a:p>
            </p:txBody>
          </p:sp>
        </p:grpSp>
        <p:grpSp>
          <p:nvGrpSpPr>
            <p:cNvPr id="25638" name="Group 41"/>
            <p:cNvGrpSpPr>
              <a:grpSpLocks/>
            </p:cNvGrpSpPr>
            <p:nvPr/>
          </p:nvGrpSpPr>
          <p:grpSpPr bwMode="auto">
            <a:xfrm>
              <a:off x="4888" y="2528"/>
              <a:ext cx="424" cy="424"/>
              <a:chOff x="4888" y="2528"/>
              <a:chExt cx="424" cy="424"/>
            </a:xfrm>
          </p:grpSpPr>
          <p:sp>
            <p:nvSpPr>
              <p:cNvPr id="25639" name="Oval 42"/>
              <p:cNvSpPr>
                <a:spLocks noChangeArrowheads="1"/>
              </p:cNvSpPr>
              <p:nvPr/>
            </p:nvSpPr>
            <p:spPr bwMode="auto">
              <a:xfrm>
                <a:off x="4888" y="252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0" name="Text Box 43"/>
              <p:cNvSpPr txBox="1">
                <a:spLocks noChangeArrowheads="1"/>
              </p:cNvSpPr>
              <p:nvPr/>
            </p:nvSpPr>
            <p:spPr bwMode="auto">
              <a:xfrm>
                <a:off x="4973" y="25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H</a:t>
                </a:r>
              </a:p>
            </p:txBody>
          </p:sp>
        </p:grpSp>
      </p:grpSp>
      <p:grpSp>
        <p:nvGrpSpPr>
          <p:cNvPr id="25604" name="Group 44"/>
          <p:cNvGrpSpPr>
            <a:grpSpLocks/>
          </p:cNvGrpSpPr>
          <p:nvPr/>
        </p:nvGrpSpPr>
        <p:grpSpPr bwMode="auto">
          <a:xfrm>
            <a:off x="647700" y="2692400"/>
            <a:ext cx="3822700" cy="2794000"/>
            <a:chOff x="408" y="1792"/>
            <a:chExt cx="2408" cy="1760"/>
          </a:xfrm>
        </p:grpSpPr>
        <p:sp>
          <p:nvSpPr>
            <p:cNvPr id="25609" name="Line 45"/>
            <p:cNvSpPr>
              <a:spLocks noChangeShapeType="1"/>
            </p:cNvSpPr>
            <p:nvPr/>
          </p:nvSpPr>
          <p:spPr bwMode="auto">
            <a:xfrm>
              <a:off x="1435" y="2004"/>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10" name="Line 46"/>
            <p:cNvSpPr>
              <a:spLocks noChangeShapeType="1"/>
            </p:cNvSpPr>
            <p:nvPr/>
          </p:nvSpPr>
          <p:spPr bwMode="auto">
            <a:xfrm>
              <a:off x="734" y="2786"/>
              <a:ext cx="426" cy="4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11" name="Line 47"/>
            <p:cNvSpPr>
              <a:spLocks noChangeShapeType="1"/>
            </p:cNvSpPr>
            <p:nvPr/>
          </p:nvSpPr>
          <p:spPr bwMode="auto">
            <a:xfrm>
              <a:off x="1382" y="2110"/>
              <a:ext cx="1066" cy="10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612" name="Line 48"/>
            <p:cNvSpPr>
              <a:spLocks noChangeShapeType="1"/>
            </p:cNvSpPr>
            <p:nvPr/>
          </p:nvSpPr>
          <p:spPr bwMode="auto">
            <a:xfrm>
              <a:off x="1432" y="3340"/>
              <a:ext cx="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5613" name="Group 49"/>
            <p:cNvGrpSpPr>
              <a:grpSpLocks/>
            </p:cNvGrpSpPr>
            <p:nvPr/>
          </p:nvGrpSpPr>
          <p:grpSpPr bwMode="auto">
            <a:xfrm>
              <a:off x="2392" y="1792"/>
              <a:ext cx="424" cy="424"/>
              <a:chOff x="2456" y="1848"/>
              <a:chExt cx="424" cy="424"/>
            </a:xfrm>
          </p:grpSpPr>
          <p:sp>
            <p:nvSpPr>
              <p:cNvPr id="25627" name="Oval 50"/>
              <p:cNvSpPr>
                <a:spLocks noChangeArrowheads="1"/>
              </p:cNvSpPr>
              <p:nvPr/>
            </p:nvSpPr>
            <p:spPr bwMode="auto">
              <a:xfrm>
                <a:off x="2456" y="184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8" name="Text Box 51"/>
              <p:cNvSpPr txBox="1">
                <a:spLocks noChangeArrowheads="1"/>
              </p:cNvSpPr>
              <p:nvPr/>
            </p:nvSpPr>
            <p:spPr bwMode="auto">
              <a:xfrm>
                <a:off x="2508" y="1914"/>
                <a:ext cx="320" cy="2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a:t>C</a:t>
                </a:r>
              </a:p>
            </p:txBody>
          </p:sp>
        </p:grpSp>
        <p:grpSp>
          <p:nvGrpSpPr>
            <p:cNvPr id="25614" name="Group 52"/>
            <p:cNvGrpSpPr>
              <a:grpSpLocks/>
            </p:cNvGrpSpPr>
            <p:nvPr/>
          </p:nvGrpSpPr>
          <p:grpSpPr bwMode="auto">
            <a:xfrm>
              <a:off x="1104" y="1792"/>
              <a:ext cx="424" cy="424"/>
              <a:chOff x="1088" y="1736"/>
              <a:chExt cx="424" cy="424"/>
            </a:xfrm>
          </p:grpSpPr>
          <p:sp>
            <p:nvSpPr>
              <p:cNvPr id="25625" name="Oval 53"/>
              <p:cNvSpPr>
                <a:spLocks noChangeArrowheads="1"/>
              </p:cNvSpPr>
              <p:nvPr/>
            </p:nvSpPr>
            <p:spPr bwMode="auto">
              <a:xfrm>
                <a:off x="1088" y="1736"/>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Text Box 54"/>
              <p:cNvSpPr txBox="1">
                <a:spLocks noChangeArrowheads="1"/>
              </p:cNvSpPr>
              <p:nvPr/>
            </p:nvSpPr>
            <p:spPr bwMode="auto">
              <a:xfrm>
                <a:off x="1173" y="180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A</a:t>
                </a:r>
              </a:p>
            </p:txBody>
          </p:sp>
        </p:grpSp>
        <p:sp>
          <p:nvSpPr>
            <p:cNvPr id="25615" name="Line 55"/>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5616" name="Group 56"/>
            <p:cNvGrpSpPr>
              <a:grpSpLocks/>
            </p:cNvGrpSpPr>
            <p:nvPr/>
          </p:nvGrpSpPr>
          <p:grpSpPr bwMode="auto">
            <a:xfrm>
              <a:off x="408" y="2488"/>
              <a:ext cx="598" cy="424"/>
              <a:chOff x="408" y="2488"/>
              <a:chExt cx="598" cy="424"/>
            </a:xfrm>
          </p:grpSpPr>
          <p:sp>
            <p:nvSpPr>
              <p:cNvPr id="25623" name="Oval 57"/>
              <p:cNvSpPr>
                <a:spLocks noChangeArrowheads="1"/>
              </p:cNvSpPr>
              <p:nvPr/>
            </p:nvSpPr>
            <p:spPr bwMode="auto">
              <a:xfrm>
                <a:off x="456" y="24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Text Box 58"/>
              <p:cNvSpPr txBox="1">
                <a:spLocks noChangeArrowheads="1"/>
              </p:cNvSpPr>
              <p:nvPr/>
            </p:nvSpPr>
            <p:spPr bwMode="auto">
              <a:xfrm>
                <a:off x="408" y="2568"/>
                <a:ext cx="598" cy="25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lvl1pPr defTabSz="1000125">
                  <a:defRPr sz="2400" b="1" i="1">
                    <a:solidFill>
                      <a:schemeClr val="tx1"/>
                    </a:solidFill>
                    <a:latin typeface="Arial" charset="0"/>
                  </a:defRPr>
                </a:lvl1pPr>
                <a:lvl2pPr marL="742950" indent="-285750" defTabSz="1000125">
                  <a:defRPr sz="2400" b="1" i="1">
                    <a:solidFill>
                      <a:schemeClr val="tx1"/>
                    </a:solidFill>
                    <a:latin typeface="Arial" charset="0"/>
                  </a:defRPr>
                </a:lvl2pPr>
                <a:lvl3pPr marL="1143000" indent="-228600" defTabSz="1000125">
                  <a:defRPr sz="2400" b="1" i="1">
                    <a:solidFill>
                      <a:schemeClr val="tx1"/>
                    </a:solidFill>
                    <a:latin typeface="Arial" charset="0"/>
                  </a:defRPr>
                </a:lvl3pPr>
                <a:lvl4pPr marL="1600200" indent="-228600" defTabSz="1000125">
                  <a:defRPr sz="2400" b="1" i="1">
                    <a:solidFill>
                      <a:schemeClr val="tx1"/>
                    </a:solidFill>
                    <a:latin typeface="Arial" charset="0"/>
                  </a:defRPr>
                </a:lvl4pPr>
                <a:lvl5pPr marL="2057400" indent="-228600" defTabSz="1000125">
                  <a:defRPr sz="2400" b="1" i="1">
                    <a:solidFill>
                      <a:schemeClr val="tx1"/>
                    </a:solidFill>
                    <a:latin typeface="Arial" charset="0"/>
                  </a:defRPr>
                </a:lvl5pPr>
                <a:lvl6pPr marL="2514600" indent="-228600" defTabSz="1000125" eaLnBrk="0" fontAlgn="base" hangingPunct="0">
                  <a:spcBef>
                    <a:spcPct val="0"/>
                  </a:spcBef>
                  <a:spcAft>
                    <a:spcPct val="0"/>
                  </a:spcAft>
                  <a:defRPr sz="2400" b="1" i="1">
                    <a:solidFill>
                      <a:schemeClr val="tx1"/>
                    </a:solidFill>
                    <a:latin typeface="Arial" charset="0"/>
                  </a:defRPr>
                </a:lvl6pPr>
                <a:lvl7pPr marL="2971800" indent="-228600" defTabSz="1000125" eaLnBrk="0" fontAlgn="base" hangingPunct="0">
                  <a:spcBef>
                    <a:spcPct val="0"/>
                  </a:spcBef>
                  <a:spcAft>
                    <a:spcPct val="0"/>
                  </a:spcAft>
                  <a:defRPr sz="2400" b="1" i="1">
                    <a:solidFill>
                      <a:schemeClr val="tx1"/>
                    </a:solidFill>
                    <a:latin typeface="Arial" charset="0"/>
                  </a:defRPr>
                </a:lvl7pPr>
                <a:lvl8pPr marL="3429000" indent="-228600" defTabSz="1000125" eaLnBrk="0" fontAlgn="base" hangingPunct="0">
                  <a:spcBef>
                    <a:spcPct val="0"/>
                  </a:spcBef>
                  <a:spcAft>
                    <a:spcPct val="0"/>
                  </a:spcAft>
                  <a:defRPr sz="2400" b="1" i="1">
                    <a:solidFill>
                      <a:schemeClr val="tx1"/>
                    </a:solidFill>
                    <a:latin typeface="Arial" charset="0"/>
                  </a:defRPr>
                </a:lvl8pPr>
                <a:lvl9pPr marL="3886200" indent="-228600" defTabSz="1000125" eaLnBrk="0" fontAlgn="base" hangingPunct="0">
                  <a:spcBef>
                    <a:spcPct val="0"/>
                  </a:spcBef>
                  <a:spcAft>
                    <a:spcPct val="0"/>
                  </a:spcAft>
                  <a:defRPr sz="2400" b="1" i="1">
                    <a:solidFill>
                      <a:schemeClr val="tx1"/>
                    </a:solidFill>
                    <a:latin typeface="Arial" charset="0"/>
                  </a:defRPr>
                </a:lvl9pPr>
              </a:lstStyle>
              <a:p>
                <a:pPr>
                  <a:spcBef>
                    <a:spcPct val="50000"/>
                  </a:spcBef>
                </a:pPr>
                <a:r>
                  <a:rPr lang="en-US" sz="2000"/>
                  <a:t>Start</a:t>
                </a:r>
              </a:p>
            </p:txBody>
          </p:sp>
        </p:grpSp>
        <p:grpSp>
          <p:nvGrpSpPr>
            <p:cNvPr id="25617" name="Group 59"/>
            <p:cNvGrpSpPr>
              <a:grpSpLocks/>
            </p:cNvGrpSpPr>
            <p:nvPr/>
          </p:nvGrpSpPr>
          <p:grpSpPr bwMode="auto">
            <a:xfrm>
              <a:off x="2392" y="3128"/>
              <a:ext cx="424" cy="424"/>
              <a:chOff x="2312" y="3128"/>
              <a:chExt cx="424" cy="424"/>
            </a:xfrm>
          </p:grpSpPr>
          <p:sp>
            <p:nvSpPr>
              <p:cNvPr id="25621" name="Oval 60"/>
              <p:cNvSpPr>
                <a:spLocks noChangeArrowheads="1"/>
              </p:cNvSpPr>
              <p:nvPr/>
            </p:nvSpPr>
            <p:spPr bwMode="auto">
              <a:xfrm>
                <a:off x="2312" y="312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Text Box 61"/>
              <p:cNvSpPr txBox="1">
                <a:spLocks noChangeArrowheads="1"/>
              </p:cNvSpPr>
              <p:nvPr/>
            </p:nvSpPr>
            <p:spPr bwMode="auto">
              <a:xfrm>
                <a:off x="2397" y="31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D</a:t>
                </a:r>
              </a:p>
            </p:txBody>
          </p:sp>
        </p:grpSp>
        <p:grpSp>
          <p:nvGrpSpPr>
            <p:cNvPr id="25618" name="Group 62"/>
            <p:cNvGrpSpPr>
              <a:grpSpLocks/>
            </p:cNvGrpSpPr>
            <p:nvPr/>
          </p:nvGrpSpPr>
          <p:grpSpPr bwMode="auto">
            <a:xfrm>
              <a:off x="1104" y="3128"/>
              <a:ext cx="424" cy="424"/>
              <a:chOff x="1104" y="3088"/>
              <a:chExt cx="424" cy="424"/>
            </a:xfrm>
          </p:grpSpPr>
          <p:sp>
            <p:nvSpPr>
              <p:cNvPr id="25619" name="Oval 63"/>
              <p:cNvSpPr>
                <a:spLocks noChangeArrowheads="1"/>
              </p:cNvSpPr>
              <p:nvPr/>
            </p:nvSpPr>
            <p:spPr bwMode="auto">
              <a:xfrm>
                <a:off x="1104" y="3088"/>
                <a:ext cx="424" cy="42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Text Box 64"/>
              <p:cNvSpPr txBox="1">
                <a:spLocks noChangeArrowheads="1"/>
              </p:cNvSpPr>
              <p:nvPr/>
            </p:nvSpPr>
            <p:spPr bwMode="auto">
              <a:xfrm>
                <a:off x="1189" y="3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r>
                  <a:rPr lang="en-AU"/>
                  <a:t>B</a:t>
                </a:r>
              </a:p>
            </p:txBody>
          </p:sp>
        </p:grpSp>
      </p:grpSp>
      <p:grpSp>
        <p:nvGrpSpPr>
          <p:cNvPr id="154702" name="Group 78"/>
          <p:cNvGrpSpPr>
            <a:grpSpLocks/>
          </p:cNvGrpSpPr>
          <p:nvPr/>
        </p:nvGrpSpPr>
        <p:grpSpPr bwMode="auto">
          <a:xfrm>
            <a:off x="2511425" y="5245100"/>
            <a:ext cx="3963988" cy="1182688"/>
            <a:chOff x="1582" y="3304"/>
            <a:chExt cx="2497" cy="745"/>
          </a:xfrm>
        </p:grpSpPr>
        <p:sp>
          <p:nvSpPr>
            <p:cNvPr id="25607" name="Text Box 65"/>
            <p:cNvSpPr txBox="1">
              <a:spLocks noChangeArrowheads="1"/>
            </p:cNvSpPr>
            <p:nvPr/>
          </p:nvSpPr>
          <p:spPr bwMode="auto">
            <a:xfrm>
              <a:off x="1582" y="3577"/>
              <a:ext cx="2497"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lnSpc>
                  <a:spcPct val="90000"/>
                </a:lnSpc>
              </a:pPr>
              <a:r>
                <a:rPr lang="en-AU"/>
                <a:t>Arrows Show Precedence Relationships</a:t>
              </a:r>
            </a:p>
          </p:txBody>
        </p:sp>
        <p:sp>
          <p:nvSpPr>
            <p:cNvPr id="25608" name="Line 66"/>
            <p:cNvSpPr>
              <a:spLocks noChangeShapeType="1"/>
            </p:cNvSpPr>
            <p:nvPr/>
          </p:nvSpPr>
          <p:spPr bwMode="auto">
            <a:xfrm flipH="1">
              <a:off x="3096" y="3304"/>
              <a:ext cx="216" cy="28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48" name="Title 6"/>
          <p:cNvSpPr txBox="1">
            <a:spLocks noGrp="1"/>
          </p:cNvSpPr>
          <p:nvPr>
            <p:ph type="title"/>
          </p:nvPr>
        </p:nvSpPr>
        <p:spPr>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202299183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54649"/>
                                        </p:tgtEl>
                                        <p:attrNameLst>
                                          <p:attrName>style.visibility</p:attrName>
                                        </p:attrNameLst>
                                      </p:cBhvr>
                                      <p:to>
                                        <p:strVal val="visible"/>
                                      </p:to>
                                    </p:set>
                                    <p:animEffect transition="in" filter="wipe(left)">
                                      <p:cBhvr>
                                        <p:cTn id="7" dur="1000"/>
                                        <p:tgtEl>
                                          <p:spTgt spid="154649"/>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54702"/>
                                        </p:tgtEl>
                                        <p:attrNameLst>
                                          <p:attrName>style.visibility</p:attrName>
                                        </p:attrNameLst>
                                      </p:cBhvr>
                                      <p:to>
                                        <p:strVal val="visible"/>
                                      </p:to>
                                    </p:set>
                                    <p:animEffect transition="in" filter="wipe(down)">
                                      <p:cBhvr>
                                        <p:cTn id="11" dur="1000"/>
                                        <p:tgtEl>
                                          <p:spTgt spid="154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
        <p:nvSpPr>
          <p:cNvPr id="8" name="Rectangle 7"/>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231886"/>
            <a:ext cx="9144000" cy="1644223"/>
          </a:xfrm>
          <a:prstGeom prst="rect">
            <a:avLst/>
          </a:prstGeom>
        </p:spPr>
      </p:pic>
    </p:spTree>
    <p:extLst>
      <p:ext uri="{BB962C8B-B14F-4D97-AF65-F5344CB8AC3E}">
        <p14:creationId xmlns:p14="http://schemas.microsoft.com/office/powerpoint/2010/main" val="1677565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980728"/>
            <a:ext cx="8305800" cy="792088"/>
          </a:xfrm>
        </p:spPr>
        <p:txBody>
          <a:bodyPr>
            <a:normAutofit/>
          </a:bodyPr>
          <a:lstStyle/>
          <a:p>
            <a:r>
              <a:rPr lang="en-US" dirty="0" smtClean="0"/>
              <a:t>Three Types of Dependencies</a:t>
            </a:r>
          </a:p>
        </p:txBody>
      </p:sp>
      <p:sp>
        <p:nvSpPr>
          <p:cNvPr id="26627" name="Rectangle 3"/>
          <p:cNvSpPr>
            <a:spLocks noGrp="1" noChangeArrowheads="1"/>
          </p:cNvSpPr>
          <p:nvPr>
            <p:ph type="body" idx="1"/>
          </p:nvPr>
        </p:nvSpPr>
        <p:spPr>
          <a:xfrm>
            <a:off x="152400" y="1851992"/>
            <a:ext cx="8534400" cy="5105400"/>
          </a:xfrm>
        </p:spPr>
        <p:txBody>
          <a:bodyPr>
            <a:normAutofit fontScale="92500" lnSpcReduction="10000"/>
          </a:bodyPr>
          <a:lstStyle/>
          <a:p>
            <a:pPr>
              <a:lnSpc>
                <a:spcPct val="90000"/>
              </a:lnSpc>
            </a:pPr>
            <a:r>
              <a:rPr lang="en-US" b="1" dirty="0" smtClean="0"/>
              <a:t>Mandatory dependencies</a:t>
            </a:r>
            <a:r>
              <a:rPr lang="en-US" dirty="0" smtClean="0"/>
              <a:t>: inherent in the nature of the work being performed on a project, sometimes referred to as hard logic</a:t>
            </a:r>
            <a:endParaRPr lang="en-US" b="1" dirty="0" smtClean="0"/>
          </a:p>
          <a:p>
            <a:pPr>
              <a:lnSpc>
                <a:spcPct val="90000"/>
              </a:lnSpc>
            </a:pPr>
            <a:r>
              <a:rPr lang="en-US" b="1" dirty="0" smtClean="0"/>
              <a:t>Discretionary dependencies</a:t>
            </a:r>
            <a:r>
              <a:rPr lang="en-US" dirty="0" smtClean="0"/>
              <a:t>:</a:t>
            </a:r>
            <a:r>
              <a:rPr lang="en-US" b="1" dirty="0" smtClean="0"/>
              <a:t> </a:t>
            </a:r>
            <a:r>
              <a:rPr lang="en-US" dirty="0" smtClean="0"/>
              <a:t>defined by the project team; sometimes referred to as soft logic and should be used with care since they may limit later scheduling options</a:t>
            </a:r>
          </a:p>
          <a:p>
            <a:pPr lvl="1">
              <a:lnSpc>
                <a:spcPct val="90000"/>
              </a:lnSpc>
            </a:pPr>
            <a:r>
              <a:rPr lang="en-US" dirty="0" smtClean="0"/>
              <a:t>Don’t start detailed design work until users sign-off on all the analysis – good practice but can delay project</a:t>
            </a:r>
          </a:p>
          <a:p>
            <a:pPr>
              <a:lnSpc>
                <a:spcPct val="90000"/>
              </a:lnSpc>
            </a:pPr>
            <a:r>
              <a:rPr lang="en-US" b="1" dirty="0" smtClean="0"/>
              <a:t>External dependencies</a:t>
            </a:r>
            <a:r>
              <a:rPr lang="en-US" dirty="0" smtClean="0"/>
              <a:t>: involve relationships between project and non-project activities</a:t>
            </a:r>
          </a:p>
          <a:p>
            <a:pPr lvl="1">
              <a:lnSpc>
                <a:spcPct val="90000"/>
              </a:lnSpc>
            </a:pPr>
            <a:r>
              <a:rPr lang="en-US" dirty="0" smtClean="0"/>
              <a:t>Delivery of new hardware; if delayed can impact project schedule</a:t>
            </a:r>
          </a:p>
        </p:txBody>
      </p:sp>
      <p:sp>
        <p:nvSpPr>
          <p:cNvPr id="6" name="Slide Number Placeholder 5"/>
          <p:cNvSpPr>
            <a:spLocks noGrp="1"/>
          </p:cNvSpPr>
          <p:nvPr>
            <p:ph type="sldNum" sz="quarter" idx="11"/>
          </p:nvPr>
        </p:nvSpPr>
        <p:spPr/>
        <p:txBody>
          <a:bodyPr/>
          <a:lstStyle/>
          <a:p>
            <a:pPr>
              <a:defRPr/>
            </a:pPr>
            <a:fld id="{1C4089FB-961E-4884-9BD4-675D27EA4E31}" type="slidenum">
              <a:rPr lang="en-US" smtClean="0"/>
              <a:pPr>
                <a:defRPr/>
              </a:pPr>
              <a:t>34</a:t>
            </a:fld>
            <a:endParaRPr lang="en-US" dirty="0"/>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82144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9904"/>
            <a:ext cx="8229600" cy="536848"/>
          </a:xfrm>
        </p:spPr>
        <p:txBody>
          <a:bodyPr vert="horz" lIns="91440" tIns="45720" rIns="91440" bIns="45720" rtlCol="0">
            <a:noAutofit/>
          </a:bodyPr>
          <a:lstStyle/>
          <a:p>
            <a:pPr marL="0" indent="0" algn="ctr">
              <a:spcBef>
                <a:spcPts val="0"/>
              </a:spcBef>
              <a:buClr>
                <a:schemeClr val="tx1"/>
              </a:buClr>
              <a:buNone/>
            </a:pPr>
            <a:r>
              <a:rPr lang="en-US" b="1" dirty="0" smtClean="0">
                <a:solidFill>
                  <a:srgbClr val="002060"/>
                </a:solidFill>
                <a:latin typeface="Arial" pitchFamily="34" charset="0"/>
                <a:cs typeface="Arial" pitchFamily="34" charset="0"/>
              </a:rPr>
              <a:t>Leads and Lags</a:t>
            </a:r>
          </a:p>
          <a:p>
            <a:pPr marL="0" indent="0">
              <a:spcBef>
                <a:spcPts val="0"/>
              </a:spcBef>
              <a:buClr>
                <a:schemeClr val="tx1"/>
              </a:buClr>
              <a:buNone/>
            </a:pPr>
            <a:endParaRPr lang="en-US" b="1" dirty="0">
              <a:solidFill>
                <a:srgbClr val="002060"/>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0" y="1268760"/>
            <a:ext cx="9144000" cy="4844080"/>
          </a:xfrm>
          <a:prstGeom prst="rect">
            <a:avLst/>
          </a:prstGeom>
        </p:spPr>
      </p:pic>
      <p:sp>
        <p:nvSpPr>
          <p:cNvPr id="5" name="Title 6"/>
          <p:cNvSpPr txBox="1">
            <a:spLocks noGrp="1"/>
          </p:cNvSpPr>
          <p:nvPr>
            <p:ph type="title"/>
          </p:nvPr>
        </p:nvSpPr>
        <p:spPr>
          <a:xfrm>
            <a:off x="457200" y="-58161"/>
            <a:ext cx="8229600" cy="707886"/>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sz="4000" b="1" dirty="0" smtClean="0">
                <a:latin typeface="Arial" pitchFamily="34" charset="0"/>
                <a:cs typeface="Arial" pitchFamily="34" charset="0"/>
              </a:rPr>
              <a:t>Sequence Activities</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1105701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229600" cy="864096"/>
          </a:xfrm>
        </p:spPr>
        <p:txBody>
          <a:bodyPr vert="horz" lIns="91440" tIns="45720" rIns="91440" bIns="45720" rtlCol="0">
            <a:noAutofit/>
          </a:bodyPr>
          <a:lstStyle/>
          <a:p>
            <a:pPr marL="0" indent="0" algn="ctr">
              <a:spcBef>
                <a:spcPts val="0"/>
              </a:spcBef>
              <a:buClr>
                <a:schemeClr val="tx1"/>
              </a:buClr>
              <a:buNone/>
            </a:pPr>
            <a:r>
              <a:rPr lang="en-US" sz="2800" b="1" dirty="0" smtClean="0">
                <a:solidFill>
                  <a:srgbClr val="002060"/>
                </a:solidFill>
                <a:latin typeface="Arial" pitchFamily="34" charset="0"/>
                <a:cs typeface="Arial" pitchFamily="34" charset="0"/>
              </a:rPr>
              <a:t>Leads and Lags</a:t>
            </a:r>
          </a:p>
          <a:p>
            <a:pPr marL="0" indent="0">
              <a:spcBef>
                <a:spcPts val="0"/>
              </a:spcBef>
              <a:buClr>
                <a:schemeClr val="tx1"/>
              </a:buClr>
              <a:buNone/>
            </a:pPr>
            <a:endParaRPr lang="en-US" sz="2800" b="1" dirty="0">
              <a:solidFill>
                <a:srgbClr val="002060"/>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0" y="1268760"/>
            <a:ext cx="9144000" cy="2698750"/>
          </a:xfrm>
          <a:prstGeom prst="rect">
            <a:avLst/>
          </a:prstGeom>
        </p:spPr>
      </p:pic>
      <p:sp>
        <p:nvSpPr>
          <p:cNvPr id="4" name="Title 6"/>
          <p:cNvSpPr txBox="1">
            <a:spLocks noGrp="1"/>
          </p:cNvSpPr>
          <p:nvPr>
            <p:ph type="title"/>
          </p:nvPr>
        </p:nvSpPr>
        <p:spPr>
          <a:xfrm>
            <a:off x="457200" y="-387424"/>
            <a:ext cx="8229600" cy="1143000"/>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3890324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ssan\Downloads\lead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0" y="2438400"/>
            <a:ext cx="2362200" cy="914400"/>
          </a:xfrm>
          <a:prstGeom prst="rect">
            <a:avLst/>
          </a:prstGeom>
          <a:solidFill>
            <a:schemeClr val="bg1"/>
          </a:solidFill>
        </p:spPr>
        <p:txBody>
          <a:bodyPr wrap="square" rtlCol="0">
            <a:spAutoFit/>
          </a:bodyPr>
          <a:lstStyle/>
          <a:p>
            <a:endParaRPr lang="en-AU" dirty="0"/>
          </a:p>
        </p:txBody>
      </p:sp>
      <p:sp>
        <p:nvSpPr>
          <p:cNvPr id="4" name="TextBox 3"/>
          <p:cNvSpPr txBox="1"/>
          <p:nvPr/>
        </p:nvSpPr>
        <p:spPr>
          <a:xfrm>
            <a:off x="6553200" y="5410200"/>
            <a:ext cx="2209800" cy="1143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499947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ssan\Downloads\lead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00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san\Downloads\lead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70133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400" y="2362200"/>
            <a:ext cx="3048000" cy="914400"/>
          </a:xfrm>
          <a:prstGeom prst="rect">
            <a:avLst/>
          </a:prstGeom>
          <a:solidFill>
            <a:schemeClr val="bg1"/>
          </a:solidFill>
        </p:spPr>
        <p:txBody>
          <a:bodyPr wrap="square" rtlCol="0">
            <a:spAutoFit/>
          </a:bodyPr>
          <a:lstStyle/>
          <a:p>
            <a:endParaRPr lang="en-AU" dirty="0"/>
          </a:p>
        </p:txBody>
      </p:sp>
      <p:sp>
        <p:nvSpPr>
          <p:cNvPr id="4" name="TextBox 3"/>
          <p:cNvSpPr txBox="1"/>
          <p:nvPr/>
        </p:nvSpPr>
        <p:spPr>
          <a:xfrm>
            <a:off x="5867400" y="5334000"/>
            <a:ext cx="3200400" cy="10668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48860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0"/>
            <a:ext cx="6858000"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solidFill>
                  <a:srgbClr val="002060"/>
                </a:solidFill>
              </a:rPr>
              <a:t>What we Have</a:t>
            </a:r>
            <a:endParaRPr lang="en-US" sz="3600" dirty="0">
              <a:solidFill>
                <a:srgbClr val="002060"/>
              </a:solidFill>
            </a:endParaRPr>
          </a:p>
        </p:txBody>
      </p:sp>
      <p:sp>
        <p:nvSpPr>
          <p:cNvPr id="9" name="Rectangle 8"/>
          <p:cNvSpPr/>
          <p:nvPr/>
        </p:nvSpPr>
        <p:spPr>
          <a:xfrm>
            <a:off x="3333731"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1" y="1952116"/>
            <a:ext cx="9143999" cy="4905884"/>
          </a:xfrm>
          <a:prstGeom prst="rect">
            <a:avLst/>
          </a:prstGeom>
        </p:spPr>
      </p:pic>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Schedule Management Plan</a:t>
            </a:r>
          </a:p>
          <a:p>
            <a:pPr marL="0" indent="0">
              <a:spcBef>
                <a:spcPts val="0"/>
              </a:spcBef>
              <a:buClr>
                <a:schemeClr val="tx1"/>
              </a:buClr>
              <a:buNone/>
            </a:pPr>
            <a:endParaRPr lang="en-US" sz="2800" dirty="0" smtClean="0">
              <a:solidFill>
                <a:schemeClr val="accent1">
                  <a:lumMod val="50000"/>
                </a:schemeClr>
              </a:solidFill>
            </a:endParaRPr>
          </a:p>
          <a:p>
            <a:pPr marL="0" indent="0">
              <a:spcBef>
                <a:spcPts val="0"/>
              </a:spcBef>
              <a:buClr>
                <a:schemeClr val="tx1"/>
              </a:buClr>
              <a:buNone/>
            </a:pPr>
            <a:endParaRPr lang="en-US" sz="2800" dirty="0">
              <a:solidFill>
                <a:schemeClr val="accent1">
                  <a:lumMod val="50000"/>
                </a:schemeClr>
              </a:solidFill>
            </a:endParaRPr>
          </a:p>
        </p:txBody>
      </p:sp>
    </p:spTree>
    <p:extLst>
      <p:ext uri="{BB962C8B-B14F-4D97-AF65-F5344CB8AC3E}">
        <p14:creationId xmlns:p14="http://schemas.microsoft.com/office/powerpoint/2010/main" val="632946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ssan\Downloads\lead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96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72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Project Schedule Network Diagram</a:t>
            </a:r>
          </a:p>
          <a:p>
            <a:pPr>
              <a:spcBef>
                <a:spcPts val="0"/>
              </a:spcBef>
              <a:buClr>
                <a:schemeClr val="tx1"/>
              </a:buClr>
              <a:buFont typeface="Wingdings" pitchFamily="2" charset="2"/>
              <a:buChar char="§"/>
            </a:pPr>
            <a:r>
              <a:rPr lang="en-US" sz="2800" dirty="0" smtClean="0">
                <a:solidFill>
                  <a:schemeClr val="accent1">
                    <a:lumMod val="50000"/>
                  </a:schemeClr>
                </a:solidFill>
              </a:rPr>
              <a:t>Project Documents Updates</a:t>
            </a:r>
          </a:p>
          <a:p>
            <a:pPr lvl="1">
              <a:spcBef>
                <a:spcPts val="0"/>
              </a:spcBef>
              <a:buClr>
                <a:schemeClr val="tx1"/>
              </a:buClr>
              <a:buFont typeface="Wingdings" pitchFamily="2" charset="2"/>
              <a:buChar char="§"/>
            </a:pPr>
            <a:r>
              <a:rPr lang="en-US" sz="2400" dirty="0" smtClean="0">
                <a:solidFill>
                  <a:schemeClr val="accent1">
                    <a:lumMod val="50000"/>
                  </a:schemeClr>
                </a:solidFill>
              </a:rPr>
              <a:t>Activity List</a:t>
            </a:r>
          </a:p>
          <a:p>
            <a:pPr lvl="1">
              <a:spcBef>
                <a:spcPts val="0"/>
              </a:spcBef>
              <a:buClr>
                <a:schemeClr val="tx1"/>
              </a:buClr>
              <a:buFont typeface="Wingdings" pitchFamily="2" charset="2"/>
              <a:buChar char="§"/>
            </a:pPr>
            <a:r>
              <a:rPr lang="en-US" sz="2400" dirty="0" smtClean="0">
                <a:solidFill>
                  <a:schemeClr val="accent1">
                    <a:lumMod val="50000"/>
                  </a:schemeClr>
                </a:solidFill>
              </a:rPr>
              <a:t>Activity Attributes</a:t>
            </a:r>
          </a:p>
          <a:p>
            <a:pPr lvl="1">
              <a:spcBef>
                <a:spcPts val="0"/>
              </a:spcBef>
              <a:buClr>
                <a:schemeClr val="tx1"/>
              </a:buClr>
              <a:buFont typeface="Wingdings" pitchFamily="2" charset="2"/>
              <a:buChar char="§"/>
            </a:pPr>
            <a:r>
              <a:rPr lang="en-US" sz="2400" dirty="0" smtClean="0">
                <a:solidFill>
                  <a:schemeClr val="accent1">
                    <a:lumMod val="50000"/>
                  </a:schemeClr>
                </a:solidFill>
              </a:rPr>
              <a:t>Milestone List</a:t>
            </a:r>
          </a:p>
          <a:p>
            <a:pPr lvl="1">
              <a:spcBef>
                <a:spcPts val="0"/>
              </a:spcBef>
              <a:buClr>
                <a:schemeClr val="tx1"/>
              </a:buClr>
              <a:buFont typeface="Wingdings" pitchFamily="2" charset="2"/>
              <a:buChar char="§"/>
            </a:pPr>
            <a:r>
              <a:rPr lang="en-US" sz="2400" dirty="0" smtClean="0">
                <a:solidFill>
                  <a:schemeClr val="accent1">
                    <a:lumMod val="50000"/>
                  </a:schemeClr>
                </a:solidFill>
              </a:rPr>
              <a:t>Risk Register </a:t>
            </a:r>
          </a:p>
          <a:p>
            <a:pPr marL="342900" lvl="1" indent="-342900">
              <a:spcBef>
                <a:spcPts val="0"/>
              </a:spcBef>
              <a:buClr>
                <a:schemeClr val="tx1"/>
              </a:buClr>
              <a:buFont typeface="Wingdings" pitchFamily="2" charset="2"/>
              <a:buChar char="§"/>
            </a:pPr>
            <a:r>
              <a:rPr lang="en-US">
                <a:solidFill>
                  <a:schemeClr val="accent1">
                    <a:lumMod val="50000"/>
                  </a:schemeClr>
                </a:solidFill>
              </a:rPr>
              <a:t>Enterprise Environmental Factors</a:t>
            </a:r>
          </a:p>
          <a:p>
            <a:pPr>
              <a:spcBef>
                <a:spcPts val="0"/>
              </a:spcBef>
              <a:buClr>
                <a:schemeClr val="tx1"/>
              </a:buClr>
              <a:buFont typeface="Wingdings" pitchFamily="2" charset="2"/>
              <a:buChar char="§"/>
            </a:pPr>
            <a:r>
              <a:rPr lang="en-US" sz="2800" smtClean="0">
                <a:solidFill>
                  <a:schemeClr val="accent1">
                    <a:lumMod val="50000"/>
                  </a:schemeClr>
                </a:solidFill>
              </a:rPr>
              <a:t>Organizational </a:t>
            </a:r>
            <a:r>
              <a:rPr lang="en-US" sz="2800" dirty="0" smtClean="0">
                <a:solidFill>
                  <a:schemeClr val="accent1">
                    <a:lumMod val="50000"/>
                  </a:schemeClr>
                </a:solidFill>
              </a:rPr>
              <a:t>Process Assets</a:t>
            </a:r>
            <a:endParaRPr lang="en-US" sz="2800" dirty="0">
              <a:solidFill>
                <a:schemeClr val="accent1">
                  <a:lumMod val="50000"/>
                </a:schemeClr>
              </a:solidFill>
            </a:endParaRPr>
          </a:p>
        </p:txBody>
      </p:sp>
      <p:sp>
        <p:nvSpPr>
          <p:cNvPr id="6" name="Rectangle 5"/>
          <p:cNvSpPr/>
          <p:nvPr/>
        </p:nvSpPr>
        <p:spPr>
          <a:xfrm>
            <a:off x="2627784" y="1044025"/>
            <a:ext cx="4104455"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32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Title 6"/>
          <p:cNvSpPr txBox="1">
            <a:spLocks/>
          </p:cNvSpPr>
          <p:nvPr/>
        </p:nvSpPr>
        <p:spPr>
          <a:xfrm>
            <a:off x="457200" y="44624"/>
            <a:ext cx="8229600" cy="1143000"/>
          </a:xfrm>
          <a:prstGeom prst="rect">
            <a:avLst/>
          </a:prstGeom>
          <a:noFill/>
        </p:spPr>
        <p:txBody>
          <a:bodyPr vert="horz" wrap="square" lIns="91440" tIns="45720" rIns="91440" bIns="45720" rtlCol="0" anchor="ctr">
            <a:sp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j-ea"/>
                <a:cs typeface="+mj-cs"/>
              </a:defRPr>
            </a:lvl1pPr>
          </a:lstStyle>
          <a:p>
            <a:r>
              <a:rPr lang="en-US" dirty="0" smtClean="0"/>
              <a:t>Sequence Activities</a:t>
            </a:r>
            <a:endParaRPr lang="en-US" dirty="0"/>
          </a:p>
        </p:txBody>
      </p:sp>
    </p:spTree>
    <p:extLst>
      <p:ext uri="{BB962C8B-B14F-4D97-AF65-F5344CB8AC3E}">
        <p14:creationId xmlns:p14="http://schemas.microsoft.com/office/powerpoint/2010/main" val="2174085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pic>
        <p:nvPicPr>
          <p:cNvPr id="2" name="Picture 1"/>
          <p:cNvPicPr>
            <a:picLocks noChangeAspect="1"/>
          </p:cNvPicPr>
          <p:nvPr/>
        </p:nvPicPr>
        <p:blipFill>
          <a:blip r:embed="rId3"/>
          <a:stretch>
            <a:fillRect/>
          </a:stretch>
        </p:blipFill>
        <p:spPr>
          <a:xfrm>
            <a:off x="-5790" y="2248581"/>
            <a:ext cx="9149789" cy="2234002"/>
          </a:xfrm>
          <a:prstGeom prst="rect">
            <a:avLst/>
          </a:prstGeom>
        </p:spPr>
      </p:pic>
    </p:spTree>
    <p:extLst>
      <p:ext uri="{BB962C8B-B14F-4D97-AF65-F5344CB8AC3E}">
        <p14:creationId xmlns:p14="http://schemas.microsoft.com/office/powerpoint/2010/main" val="4072353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760438"/>
            <a:ext cx="8305800" cy="868362"/>
          </a:xfrm>
        </p:spPr>
        <p:txBody>
          <a:bodyPr/>
          <a:lstStyle/>
          <a:p>
            <a:r>
              <a:rPr lang="en-US" dirty="0" smtClean="0"/>
              <a:t>Network Diagrams</a:t>
            </a:r>
          </a:p>
        </p:txBody>
      </p:sp>
      <p:sp>
        <p:nvSpPr>
          <p:cNvPr id="27651" name="Rectangle 3"/>
          <p:cNvSpPr>
            <a:spLocks noGrp="1" noChangeArrowheads="1"/>
          </p:cNvSpPr>
          <p:nvPr>
            <p:ph type="body" idx="1"/>
          </p:nvPr>
        </p:nvSpPr>
        <p:spPr>
          <a:xfrm>
            <a:off x="457200" y="1600200"/>
            <a:ext cx="8579296" cy="4525963"/>
          </a:xfrm>
        </p:spPr>
        <p:txBody>
          <a:bodyPr/>
          <a:lstStyle/>
          <a:p>
            <a:r>
              <a:rPr lang="en-US" dirty="0" smtClean="0">
                <a:solidFill>
                  <a:srgbClr val="FF0000"/>
                </a:solidFill>
              </a:rPr>
              <a:t>Network diagrams </a:t>
            </a:r>
            <a:r>
              <a:rPr lang="en-US" dirty="0" smtClean="0"/>
              <a:t>are the preferred technique for showing activity sequencing</a:t>
            </a:r>
          </a:p>
          <a:p>
            <a:r>
              <a:rPr lang="en-US" dirty="0" smtClean="0"/>
              <a:t>A </a:t>
            </a:r>
            <a:r>
              <a:rPr lang="en-US" b="1" dirty="0" smtClean="0"/>
              <a:t>network diagram</a:t>
            </a:r>
            <a:r>
              <a:rPr lang="en-US" dirty="0" smtClean="0"/>
              <a:t> is a schematic display of the logical relationships among, or sequencing of, project activities</a:t>
            </a:r>
          </a:p>
          <a:p>
            <a:r>
              <a:rPr lang="en-US" dirty="0" smtClean="0"/>
              <a:t>Two main formats are the arrow and precedence diagramming methods</a:t>
            </a:r>
          </a:p>
        </p:txBody>
      </p:sp>
      <p:sp>
        <p:nvSpPr>
          <p:cNvPr id="6" name="Slide Number Placeholder 5"/>
          <p:cNvSpPr>
            <a:spLocks noGrp="1"/>
          </p:cNvSpPr>
          <p:nvPr>
            <p:ph type="sldNum" sz="quarter" idx="11"/>
          </p:nvPr>
        </p:nvSpPr>
        <p:spPr/>
        <p:txBody>
          <a:bodyPr/>
          <a:lstStyle/>
          <a:p>
            <a:pPr>
              <a:defRPr/>
            </a:pPr>
            <a:fld id="{F50E2E33-F137-4D33-8D7B-9530FE50F823}" type="slidenum">
              <a:rPr lang="en-US" smtClean="0"/>
              <a:pPr>
                <a:defRPr/>
              </a:pPr>
              <a:t>43</a:t>
            </a:fld>
            <a:endParaRPr lang="en-US" dirty="0"/>
          </a:p>
        </p:txBody>
      </p:sp>
      <p:sp>
        <p:nvSpPr>
          <p:cNvPr id="7" name="TextBox 6"/>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708504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AU" b="1" dirty="0">
                <a:solidFill>
                  <a:srgbClr val="7030A0"/>
                </a:solidFill>
                <a:effectLst>
                  <a:outerShdw blurRad="38100" dist="38100" dir="2700000" algn="tl">
                    <a:srgbClr val="000000">
                      <a:alpha val="43137"/>
                    </a:srgbClr>
                  </a:outerShdw>
                </a:effectLst>
              </a:rPr>
              <a:t>Steps in </a:t>
            </a:r>
            <a:r>
              <a:rPr lang="en-AU" b="1" dirty="0" smtClean="0">
                <a:solidFill>
                  <a:srgbClr val="7030A0"/>
                </a:solidFill>
                <a:effectLst>
                  <a:outerShdw blurRad="38100" dist="38100" dir="2700000" algn="tl">
                    <a:srgbClr val="000000">
                      <a:alpha val="43137"/>
                    </a:srgbClr>
                  </a:outerShdw>
                </a:effectLst>
              </a:rPr>
              <a:t>Network Diagraming</a:t>
            </a:r>
          </a:p>
          <a:p>
            <a:pPr marL="514350" indent="-514350">
              <a:buFont typeface="+mj-lt"/>
              <a:buAutoNum type="arabicPeriod"/>
            </a:pPr>
            <a:r>
              <a:rPr lang="en-AU" dirty="0" smtClean="0"/>
              <a:t>	Specify </a:t>
            </a:r>
            <a:r>
              <a:rPr lang="en-AU" dirty="0"/>
              <a:t>the individual activities. </a:t>
            </a:r>
            <a:endParaRPr lang="en-AU" dirty="0" smtClean="0"/>
          </a:p>
          <a:p>
            <a:pPr marL="514350" indent="-514350">
              <a:buFont typeface="+mj-lt"/>
              <a:buAutoNum type="arabicPeriod"/>
            </a:pPr>
            <a:r>
              <a:rPr lang="en-AU" dirty="0" smtClean="0"/>
              <a:t>	Determine </a:t>
            </a:r>
            <a:r>
              <a:rPr lang="en-AU" dirty="0"/>
              <a:t>the sequence of those activities. </a:t>
            </a:r>
            <a:endParaRPr lang="en-AU" dirty="0" smtClean="0"/>
          </a:p>
          <a:p>
            <a:pPr marL="514350" indent="-514350">
              <a:buFont typeface="+mj-lt"/>
              <a:buAutoNum type="arabicPeriod"/>
            </a:pPr>
            <a:r>
              <a:rPr lang="en-AU" dirty="0" smtClean="0"/>
              <a:t>	Draw </a:t>
            </a:r>
            <a:r>
              <a:rPr lang="en-AU" dirty="0"/>
              <a:t>a network diagram. </a:t>
            </a:r>
            <a:endParaRPr lang="en-AU" dirty="0" smtClean="0"/>
          </a:p>
          <a:p>
            <a:pPr marL="514350" indent="-514350">
              <a:buFont typeface="+mj-lt"/>
              <a:buAutoNum type="arabicPeriod"/>
            </a:pPr>
            <a:r>
              <a:rPr lang="en-AU" dirty="0" smtClean="0"/>
              <a:t>	Estimate </a:t>
            </a:r>
            <a:r>
              <a:rPr lang="en-AU" dirty="0"/>
              <a:t>the completion time for each </a:t>
            </a:r>
            <a:r>
              <a:rPr lang="en-AU" dirty="0" smtClean="0"/>
              <a:t>	activity</a:t>
            </a:r>
            <a:r>
              <a:rPr lang="en-AU" dirty="0"/>
              <a:t>. </a:t>
            </a:r>
            <a:endParaRPr lang="en-AU" dirty="0" smtClean="0"/>
          </a:p>
          <a:p>
            <a:pPr marL="514350" indent="-514350">
              <a:buFont typeface="+mj-lt"/>
              <a:buAutoNum type="arabicPeriod"/>
            </a:pPr>
            <a:r>
              <a:rPr lang="en-AU" dirty="0" smtClean="0"/>
              <a:t>	Identify </a:t>
            </a:r>
            <a:r>
              <a:rPr lang="en-AU" dirty="0"/>
              <a:t>the critical path (longest path through </a:t>
            </a:r>
            <a:r>
              <a:rPr lang="en-AU" dirty="0" smtClean="0"/>
              <a:t>	the </a:t>
            </a:r>
            <a:r>
              <a:rPr lang="en-AU" dirty="0"/>
              <a:t>network) </a:t>
            </a:r>
            <a:endParaRPr lang="en-AU" dirty="0" smtClean="0"/>
          </a:p>
          <a:p>
            <a:pPr marL="514350" indent="-514350">
              <a:buFont typeface="+mj-lt"/>
              <a:buAutoNum type="arabicPeriod"/>
            </a:pPr>
            <a:endParaRPr lang="en-AU" dirty="0"/>
          </a:p>
        </p:txBody>
      </p:sp>
      <p:sp>
        <p:nvSpPr>
          <p:cNvPr id="4" name="Rectangle 2"/>
          <p:cNvSpPr>
            <a:spLocks noGrp="1" noChangeArrowheads="1"/>
          </p:cNvSpPr>
          <p:nvPr>
            <p:ph type="title"/>
          </p:nvPr>
        </p:nvSpPr>
        <p:spPr>
          <a:xfrm>
            <a:off x="381000" y="760438"/>
            <a:ext cx="8305800" cy="868362"/>
          </a:xfrm>
        </p:spPr>
        <p:txBody>
          <a:bodyPr/>
          <a:lstStyle/>
          <a:p>
            <a:r>
              <a:rPr lang="en-US" dirty="0" smtClean="0"/>
              <a:t>Network Diagrams</a:t>
            </a:r>
          </a:p>
        </p:txBody>
      </p:sp>
      <p:sp>
        <p:nvSpPr>
          <p:cNvPr id="5" name="TextBox 4"/>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753327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695325" y="1484784"/>
            <a:ext cx="4874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AU" sz="3200" b="1" dirty="0" smtClean="0">
                <a:solidFill>
                  <a:schemeClr val="hlink"/>
                </a:solidFill>
                <a:effectLst>
                  <a:outerShdw blurRad="38100" dist="38100" dir="2700000" algn="tl">
                    <a:srgbClr val="C0C0C0"/>
                  </a:outerShdw>
                </a:effectLst>
              </a:rPr>
              <a:t>Develop Network Diagram?</a:t>
            </a:r>
            <a:endParaRPr lang="en-AU" sz="3200" b="1" dirty="0">
              <a:solidFill>
                <a:schemeClr val="hlink"/>
              </a:solidFill>
              <a:effectLst>
                <a:outerShdw blurRad="38100" dist="38100" dir="2700000" algn="tl">
                  <a:srgbClr val="C0C0C0"/>
                </a:outerShdw>
              </a:effectLst>
            </a:endParaRPr>
          </a:p>
        </p:txBody>
      </p:sp>
      <p:grpSp>
        <p:nvGrpSpPr>
          <p:cNvPr id="160772" name="Group 4"/>
          <p:cNvGrpSpPr>
            <a:grpSpLocks/>
          </p:cNvGrpSpPr>
          <p:nvPr/>
        </p:nvGrpSpPr>
        <p:grpSpPr bwMode="auto">
          <a:xfrm>
            <a:off x="1030288" y="2349502"/>
            <a:ext cx="7077075" cy="3524250"/>
            <a:chOff x="649" y="1480"/>
            <a:chExt cx="4458" cy="2220"/>
          </a:xfrm>
        </p:grpSpPr>
        <p:sp>
          <p:nvSpPr>
            <p:cNvPr id="27654" name="Text Box 5"/>
            <p:cNvSpPr txBox="1">
              <a:spLocks noChangeArrowheads="1"/>
            </p:cNvSpPr>
            <p:nvPr/>
          </p:nvSpPr>
          <p:spPr bwMode="auto">
            <a:xfrm>
              <a:off x="649" y="1480"/>
              <a:ext cx="4458" cy="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444500" algn="ctr"/>
                  <a:tab pos="1257300" algn="l"/>
                  <a:tab pos="6096000" algn="ctr"/>
                </a:tabLst>
                <a:defRPr sz="2400" b="1" i="1">
                  <a:solidFill>
                    <a:schemeClr val="tx1"/>
                  </a:solidFill>
                  <a:latin typeface="Arial" charset="0"/>
                </a:defRPr>
              </a:lvl1pPr>
              <a:lvl2pPr marL="742950" indent="-285750">
                <a:tabLst>
                  <a:tab pos="444500" algn="ctr"/>
                  <a:tab pos="1257300" algn="l"/>
                  <a:tab pos="6096000" algn="ctr"/>
                </a:tabLst>
                <a:defRPr sz="2400" b="1" i="1">
                  <a:solidFill>
                    <a:schemeClr val="tx1"/>
                  </a:solidFill>
                  <a:latin typeface="Arial" charset="0"/>
                </a:defRPr>
              </a:lvl2pPr>
              <a:lvl3pPr marL="1143000" indent="-228600">
                <a:tabLst>
                  <a:tab pos="444500" algn="ctr"/>
                  <a:tab pos="1257300" algn="l"/>
                  <a:tab pos="6096000" algn="ctr"/>
                </a:tabLst>
                <a:defRPr sz="2400" b="1" i="1">
                  <a:solidFill>
                    <a:schemeClr val="tx1"/>
                  </a:solidFill>
                  <a:latin typeface="Arial" charset="0"/>
                </a:defRPr>
              </a:lvl3pPr>
              <a:lvl4pPr marL="1600200" indent="-228600">
                <a:tabLst>
                  <a:tab pos="444500" algn="ctr"/>
                  <a:tab pos="1257300" algn="l"/>
                  <a:tab pos="6096000" algn="ctr"/>
                </a:tabLst>
                <a:defRPr sz="2400" b="1" i="1">
                  <a:solidFill>
                    <a:schemeClr val="tx1"/>
                  </a:solidFill>
                  <a:latin typeface="Arial" charset="0"/>
                </a:defRPr>
              </a:lvl4pPr>
              <a:lvl5pPr marL="2057400" indent="-228600">
                <a:tabLst>
                  <a:tab pos="444500" algn="ctr"/>
                  <a:tab pos="1257300" algn="l"/>
                  <a:tab pos="6096000" algn="ctr"/>
                </a:tabLst>
                <a:defRPr sz="2400" b="1" i="1">
                  <a:solidFill>
                    <a:schemeClr val="tx1"/>
                  </a:solidFill>
                  <a:latin typeface="Arial" charset="0"/>
                </a:defRPr>
              </a:lvl5pPr>
              <a:lvl6pPr marL="25146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6pPr>
              <a:lvl7pPr marL="29718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7pPr>
              <a:lvl8pPr marL="34290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8pPr>
              <a:lvl9pPr marL="3886200" indent="-228600" eaLnBrk="0" fontAlgn="base" hangingPunct="0">
                <a:spcBef>
                  <a:spcPct val="0"/>
                </a:spcBef>
                <a:spcAft>
                  <a:spcPct val="0"/>
                </a:spcAft>
                <a:tabLst>
                  <a:tab pos="444500" algn="ctr"/>
                  <a:tab pos="1257300" algn="l"/>
                  <a:tab pos="6096000" algn="ctr"/>
                </a:tabLst>
                <a:defRPr sz="2400" b="1" i="1">
                  <a:solidFill>
                    <a:schemeClr val="tx1"/>
                  </a:solidFill>
                  <a:latin typeface="Arial" charset="0"/>
                </a:defRPr>
              </a:lvl9pPr>
            </a:lstStyle>
            <a:p>
              <a:pPr>
                <a:lnSpc>
                  <a:spcPct val="90000"/>
                </a:lnSpc>
                <a:spcBef>
                  <a:spcPct val="25000"/>
                </a:spcBef>
              </a:pPr>
              <a:r>
                <a:rPr lang="en-AU" sz="2000" dirty="0"/>
                <a:t>	Activity	Description	Time (weeks)</a:t>
              </a:r>
            </a:p>
            <a:p>
              <a:pPr>
                <a:lnSpc>
                  <a:spcPct val="90000"/>
                </a:lnSpc>
                <a:spcBef>
                  <a:spcPct val="25000"/>
                </a:spcBef>
              </a:pPr>
              <a:r>
                <a:rPr lang="en-AU" sz="2000" dirty="0"/>
                <a:t>	A	Build internal components	</a:t>
              </a:r>
              <a:r>
                <a:rPr lang="en-AU" sz="2000" i="0" dirty="0"/>
                <a:t>2</a:t>
              </a:r>
            </a:p>
            <a:p>
              <a:pPr>
                <a:lnSpc>
                  <a:spcPct val="90000"/>
                </a:lnSpc>
                <a:spcBef>
                  <a:spcPct val="25000"/>
                </a:spcBef>
              </a:pPr>
              <a:r>
                <a:rPr lang="en-AU" sz="2000" dirty="0"/>
                <a:t>	B	Modify roof and floor	</a:t>
              </a:r>
              <a:r>
                <a:rPr lang="en-AU" sz="2000" i="0" dirty="0"/>
                <a:t>3</a:t>
              </a:r>
            </a:p>
            <a:p>
              <a:pPr>
                <a:lnSpc>
                  <a:spcPct val="90000"/>
                </a:lnSpc>
                <a:spcBef>
                  <a:spcPct val="25000"/>
                </a:spcBef>
              </a:pPr>
              <a:r>
                <a:rPr lang="en-AU" sz="2000" dirty="0"/>
                <a:t>	C	Construct </a:t>
              </a:r>
              <a:r>
                <a:rPr lang="en-AU" sz="2000" dirty="0" smtClean="0"/>
                <a:t>structure</a:t>
              </a:r>
              <a:r>
                <a:rPr lang="en-AU" sz="2000" dirty="0"/>
                <a:t>	</a:t>
              </a:r>
              <a:r>
                <a:rPr lang="en-AU" sz="2000" i="0" dirty="0"/>
                <a:t>2</a:t>
              </a:r>
            </a:p>
            <a:p>
              <a:pPr>
                <a:lnSpc>
                  <a:spcPct val="90000"/>
                </a:lnSpc>
                <a:spcBef>
                  <a:spcPct val="25000"/>
                </a:spcBef>
              </a:pPr>
              <a:r>
                <a:rPr lang="en-AU" sz="2000" dirty="0"/>
                <a:t>	D	Pour concrete and install frame	</a:t>
              </a:r>
              <a:r>
                <a:rPr lang="en-AU" sz="2000" i="0" dirty="0"/>
                <a:t>4</a:t>
              </a:r>
            </a:p>
            <a:p>
              <a:pPr>
                <a:lnSpc>
                  <a:spcPct val="90000"/>
                </a:lnSpc>
                <a:spcBef>
                  <a:spcPct val="25000"/>
                </a:spcBef>
              </a:pPr>
              <a:r>
                <a:rPr lang="en-AU" sz="2000" dirty="0"/>
                <a:t>	E	Build high-temperature burner	</a:t>
              </a:r>
              <a:r>
                <a:rPr lang="en-AU" sz="2000" i="0" dirty="0"/>
                <a:t>4</a:t>
              </a:r>
            </a:p>
            <a:p>
              <a:pPr>
                <a:lnSpc>
                  <a:spcPct val="90000"/>
                </a:lnSpc>
                <a:spcBef>
                  <a:spcPct val="25000"/>
                </a:spcBef>
              </a:pPr>
              <a:r>
                <a:rPr lang="en-AU" sz="2000" dirty="0"/>
                <a:t>	F	Install pollution control system 	</a:t>
              </a:r>
              <a:r>
                <a:rPr lang="en-AU" sz="2000" i="0" dirty="0"/>
                <a:t>3</a:t>
              </a:r>
            </a:p>
            <a:p>
              <a:pPr>
                <a:lnSpc>
                  <a:spcPct val="90000"/>
                </a:lnSpc>
                <a:spcBef>
                  <a:spcPct val="25000"/>
                </a:spcBef>
              </a:pPr>
              <a:r>
                <a:rPr lang="en-AU" sz="2000" dirty="0"/>
                <a:t>	G	Install air pollution device	</a:t>
              </a:r>
              <a:r>
                <a:rPr lang="en-AU" sz="2000" i="0" dirty="0"/>
                <a:t>5</a:t>
              </a:r>
            </a:p>
            <a:p>
              <a:pPr>
                <a:lnSpc>
                  <a:spcPct val="90000"/>
                </a:lnSpc>
                <a:spcBef>
                  <a:spcPct val="25000"/>
                </a:spcBef>
              </a:pPr>
              <a:r>
                <a:rPr lang="en-AU" sz="2000" dirty="0"/>
                <a:t>	H	Inspect and test	</a:t>
              </a:r>
              <a:r>
                <a:rPr lang="en-AU" sz="2000" i="0" dirty="0"/>
                <a:t>2</a:t>
              </a:r>
            </a:p>
            <a:p>
              <a:pPr>
                <a:lnSpc>
                  <a:spcPct val="90000"/>
                </a:lnSpc>
                <a:spcBef>
                  <a:spcPct val="25000"/>
                </a:spcBef>
              </a:pPr>
              <a:r>
                <a:rPr lang="en-AU" sz="2000" dirty="0"/>
                <a:t>		Total Time (weeks)	</a:t>
              </a:r>
              <a:r>
                <a:rPr lang="en-AU" sz="2000" i="0" dirty="0"/>
                <a:t>25</a:t>
              </a:r>
            </a:p>
          </p:txBody>
        </p:sp>
        <p:sp>
          <p:nvSpPr>
            <p:cNvPr id="27655" name="Line 6"/>
            <p:cNvSpPr>
              <a:spLocks noChangeShapeType="1"/>
            </p:cNvSpPr>
            <p:nvPr/>
          </p:nvSpPr>
          <p:spPr bwMode="auto">
            <a:xfrm>
              <a:off x="664" y="1888"/>
              <a:ext cx="4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7656" name="Line 7"/>
            <p:cNvSpPr>
              <a:spLocks noChangeShapeType="1"/>
            </p:cNvSpPr>
            <p:nvPr/>
          </p:nvSpPr>
          <p:spPr bwMode="auto">
            <a:xfrm>
              <a:off x="664" y="3656"/>
              <a:ext cx="4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8" name="Title 7"/>
          <p:cNvSpPr txBox="1">
            <a:spLocks noGrp="1"/>
          </p:cNvSpPr>
          <p:nvPr>
            <p:ph type="title"/>
          </p:nvPr>
        </p:nvSpPr>
        <p:spPr>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468739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60772"/>
                                        </p:tgtEl>
                                        <p:attrNameLst>
                                          <p:attrName>style.visibility</p:attrName>
                                        </p:attrNameLst>
                                      </p:cBhvr>
                                      <p:to>
                                        <p:strVal val="visible"/>
                                      </p:to>
                                    </p:set>
                                    <p:animEffect transition="in" filter="strips(downRight)">
                                      <p:cBhvr>
                                        <p:cTn id="7" dur="10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92" name="Group 48"/>
          <p:cNvGraphicFramePr>
            <a:graphicFrameLocks noGrp="1"/>
          </p:cNvGraphicFramePr>
          <p:nvPr>
            <p:ph type="tbl" idx="1"/>
          </p:nvPr>
        </p:nvGraphicFramePr>
        <p:xfrm>
          <a:off x="685800" y="2098675"/>
          <a:ext cx="7772400" cy="4090986"/>
        </p:xfrm>
        <a:graphic>
          <a:graphicData uri="http://schemas.openxmlformats.org/drawingml/2006/table">
            <a:tbl>
              <a:tblPr/>
              <a:tblGrid>
                <a:gridCol w="1262063"/>
                <a:gridCol w="4402137"/>
                <a:gridCol w="2108200"/>
              </a:tblGrid>
              <a:tr h="649436">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Activity</a:t>
                      </a:r>
                    </a:p>
                  </a:txBody>
                  <a:tcPr marL="100800" marR="100800" marT="50398" marB="5039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Description</a:t>
                      </a:r>
                    </a:p>
                  </a:txBody>
                  <a:tcPr marL="100800" marR="100800" marT="50398" marB="5039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Immediate Predecessors</a:t>
                      </a:r>
                    </a:p>
                  </a:txBody>
                  <a:tcPr marL="100800" marR="100800" marT="50398" marB="5039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internal components</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Modify roof and floor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cs typeface="Arial" charset="0"/>
                        </a:rPr>
                        <a:t>—</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Construct collection stack</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A</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D</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Pour concrete and install frame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A, B</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E</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Build high-temperature burner</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31">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F</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pollution control system</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C</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9">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G</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Install air pollution device</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D, E</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3">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H</a:t>
                      </a:r>
                    </a:p>
                  </a:txBody>
                  <a:tcPr marL="100008" marR="100008" marT="50002" marB="500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smtClean="0">
                          <a:ln>
                            <a:noFill/>
                          </a:ln>
                          <a:solidFill>
                            <a:schemeClr val="tx1"/>
                          </a:solidFill>
                          <a:effectLst>
                            <a:outerShdw blurRad="38100" dist="38100" dir="2700000" algn="tl">
                              <a:srgbClr val="C0C0C0"/>
                            </a:outerShdw>
                          </a:effectLst>
                          <a:latin typeface="Arial" charset="0"/>
                        </a:rPr>
                        <a:t>Inspect and test</a:t>
                      </a:r>
                    </a:p>
                  </a:txBody>
                  <a:tcPr marL="100008" marR="100008" marT="50002" marB="500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36613" rtl="0" eaLnBrk="1" fontAlgn="base" latinLnBrk="0" hangingPunct="1">
                        <a:lnSpc>
                          <a:spcPct val="90000"/>
                        </a:lnSpc>
                        <a:spcBef>
                          <a:spcPct val="4000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C0C0C0"/>
                            </a:outerShdw>
                          </a:effectLst>
                          <a:latin typeface="Arial" charset="0"/>
                        </a:rPr>
                        <a:t>F, G</a:t>
                      </a:r>
                    </a:p>
                  </a:txBody>
                  <a:tcPr marL="100008" marR="100008" marT="50002" marB="500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191866286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2992"/>
                                        </p:tgtEl>
                                        <p:attrNameLst>
                                          <p:attrName>style.visibility</p:attrName>
                                        </p:attrNameLst>
                                      </p:cBhvr>
                                      <p:to>
                                        <p:strVal val="visible"/>
                                      </p:to>
                                    </p:set>
                                    <p:animEffect transition="in" filter="strips(downRight)">
                                      <p:cBhvr>
                                        <p:cTn id="7" dur="1000"/>
                                        <p:tgtEl>
                                          <p:spTgt spid="82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4096" y="1498149"/>
            <a:ext cx="7452320" cy="5239077"/>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6.3.3.1 Project Schedule Network Diagram</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1143000" y="0"/>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Activities</a:t>
            </a:r>
            <a:endParaRPr lang="en-US" dirty="0"/>
          </a:p>
        </p:txBody>
      </p:sp>
    </p:spTree>
    <p:extLst>
      <p:ext uri="{BB962C8B-B14F-4D97-AF65-F5344CB8AC3E}">
        <p14:creationId xmlns:p14="http://schemas.microsoft.com/office/powerpoint/2010/main" val="2843199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AU" dirty="0" smtClean="0"/>
              <a:t>Assignment</a:t>
            </a:r>
            <a:endParaRPr lang="en-AU" dirty="0"/>
          </a:p>
        </p:txBody>
      </p:sp>
      <p:sp>
        <p:nvSpPr>
          <p:cNvPr id="3" name="Content Placeholder 2"/>
          <p:cNvSpPr>
            <a:spLocks noGrp="1"/>
          </p:cNvSpPr>
          <p:nvPr>
            <p:ph idx="1"/>
          </p:nvPr>
        </p:nvSpPr>
        <p:spPr>
          <a:xfrm>
            <a:off x="457200" y="1600200"/>
            <a:ext cx="8458200" cy="5257800"/>
          </a:xfrm>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8458200"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52120" y="5337212"/>
            <a:ext cx="1872208" cy="3960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E</a:t>
            </a:r>
          </a:p>
          <a:p>
            <a:pPr algn="ctr"/>
            <a:r>
              <a:rPr lang="en-AU" dirty="0">
                <a:solidFill>
                  <a:schemeClr val="bg1"/>
                </a:solidFill>
              </a:rPr>
              <a:t>G</a:t>
            </a:r>
          </a:p>
        </p:txBody>
      </p:sp>
    </p:spTree>
    <p:extLst>
      <p:ext uri="{BB962C8B-B14F-4D97-AF65-F5344CB8AC3E}">
        <p14:creationId xmlns:p14="http://schemas.microsoft.com/office/powerpoint/2010/main" val="3085965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66" y="44624"/>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90639" y="1412776"/>
            <a:ext cx="7774283" cy="2997314"/>
          </a:xfrm>
          <a:prstGeom prst="rect">
            <a:avLst/>
          </a:prstGeom>
        </p:spPr>
      </p:pic>
    </p:spTree>
    <p:extLst>
      <p:ext uri="{BB962C8B-B14F-4D97-AF65-F5344CB8AC3E}">
        <p14:creationId xmlns:p14="http://schemas.microsoft.com/office/powerpoint/2010/main" val="1138863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435" y="1196752"/>
            <a:ext cx="9129754" cy="4877758"/>
          </a:xfrm>
          <a:prstGeom prst="rect">
            <a:avLst/>
          </a:prstGeom>
        </p:spPr>
      </p:pic>
    </p:spTree>
    <p:extLst>
      <p:ext uri="{BB962C8B-B14F-4D97-AF65-F5344CB8AC3E}">
        <p14:creationId xmlns:p14="http://schemas.microsoft.com/office/powerpoint/2010/main" val="2245637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6684" y="2286000"/>
            <a:ext cx="6324937" cy="1754326"/>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Estimate </a:t>
            </a: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ACTIVITY resources</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98768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a:bodyPr>
          <a:lstStyle/>
          <a:p>
            <a:pPr marL="342900" lvl="1" indent="-342900">
              <a:buClr>
                <a:schemeClr val="tx1"/>
              </a:buClr>
              <a:buFont typeface="Arial" panose="020B0604020202020204" pitchFamily="34" charset="0"/>
              <a:buChar char="•"/>
              <a:defRPr/>
            </a:pPr>
            <a:r>
              <a:rPr lang="en-US" altLang="ja-JP" sz="3200" b="1" i="1" kern="0" dirty="0" smtClean="0">
                <a:solidFill>
                  <a:srgbClr val="FF0000"/>
                </a:solidFill>
                <a:ea typeface="MS PGothic" pitchFamily="34" charset="-128"/>
              </a:rPr>
              <a:t>Estimate Activity resources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estimating </a:t>
            </a:r>
            <a:r>
              <a:rPr lang="en-US" sz="2600" b="1" kern="0" dirty="0">
                <a:ea typeface="MS PGothic" pitchFamily="34" charset="-128"/>
              </a:rPr>
              <a:t>the type and quantities of material, human resources, equipment, or supplies required to perform each activity. </a:t>
            </a:r>
            <a:endParaRPr lang="en-US" sz="2600" b="1" kern="0" dirty="0" smtClean="0">
              <a:ea typeface="MS PGothic" pitchFamily="34" charset="-128"/>
            </a:endParaRPr>
          </a:p>
          <a:p>
            <a:pPr marL="342900" lvl="1" indent="-342900">
              <a:buClr>
                <a:schemeClr val="tx1"/>
              </a:buClr>
              <a:buFont typeface="Arial" panose="020B0604020202020204" pitchFamily="34" charset="0"/>
              <a:buChar char="•"/>
              <a:defRPr/>
            </a:pPr>
            <a:r>
              <a:rPr lang="en-US" sz="2600" b="1" kern="0" dirty="0" smtClean="0">
                <a:ea typeface="MS PGothic" pitchFamily="34" charset="-128"/>
              </a:rPr>
              <a:t>The key benefit of this process is that it identifies the type, quantity, and characteristics of resources required to complete the activity which allows more accurate cost and duration estimates.</a:t>
            </a:r>
            <a:endParaRPr lang="ur-PK" altLang="ja-JP" sz="2700" b="1" dirty="0"/>
          </a:p>
        </p:txBody>
      </p:sp>
      <p:sp>
        <p:nvSpPr>
          <p:cNvPr id="7" name="TextBox 6"/>
          <p:cNvSpPr txBox="1"/>
          <p:nvPr/>
        </p:nvSpPr>
        <p:spPr>
          <a:xfrm>
            <a:off x="1143000" y="0"/>
            <a:ext cx="6858000"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1983608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9" name="Rectangle 1041"/>
          <p:cNvSpPr>
            <a:spLocks noGrp="1" noChangeArrowheads="1"/>
          </p:cNvSpPr>
          <p:nvPr>
            <p:ph type="body" idx="1"/>
          </p:nvPr>
        </p:nvSpPr>
        <p:spPr>
          <a:xfrm>
            <a:off x="457200" y="1295400"/>
            <a:ext cx="8229600" cy="4525963"/>
          </a:xfrm>
        </p:spPr>
        <p:txBody>
          <a:bodyPr>
            <a:normAutofit fontScale="92500" lnSpcReduction="10000"/>
          </a:bodyPr>
          <a:lstStyle/>
          <a:p>
            <a:r>
              <a:rPr lang="en-US" b="1" u="sng" dirty="0">
                <a:solidFill>
                  <a:srgbClr val="002060"/>
                </a:solidFill>
              </a:rPr>
              <a:t>Estimating</a:t>
            </a:r>
          </a:p>
          <a:p>
            <a:pPr lvl="1"/>
            <a:r>
              <a:rPr lang="en-US" dirty="0"/>
              <a:t>The process of forecasting or approximating the time and cost of completing project deliverables.</a:t>
            </a:r>
          </a:p>
          <a:p>
            <a:pPr lvl="1"/>
            <a:r>
              <a:rPr lang="en-US" dirty="0"/>
              <a:t>The task of balancing expectations of stakeholders and need for control while the project is implemented.</a:t>
            </a:r>
          </a:p>
          <a:p>
            <a:r>
              <a:rPr lang="en-US" b="1" u="sng" dirty="0"/>
              <a:t>Types of Estimates</a:t>
            </a:r>
          </a:p>
          <a:p>
            <a:pPr lvl="1"/>
            <a:r>
              <a:rPr lang="en-US" dirty="0"/>
              <a:t>Top-down (macro) estimates: analogy, group consensus, or mathematical relationships</a:t>
            </a:r>
          </a:p>
          <a:p>
            <a:pPr lvl="1"/>
            <a:r>
              <a:rPr lang="en-US" dirty="0"/>
              <a:t>Bottom-up (micro) estimates: estimates of elements </a:t>
            </a:r>
            <a:br>
              <a:rPr lang="en-US" dirty="0"/>
            </a:br>
            <a:r>
              <a:rPr lang="en-US" dirty="0"/>
              <a:t>of the work breakdown structure</a:t>
            </a:r>
          </a:p>
        </p:txBody>
      </p:sp>
      <p:sp>
        <p:nvSpPr>
          <p:cNvPr id="6" name="Title 5"/>
          <p:cNvSpPr txBox="1">
            <a:spLocks noGrp="1"/>
          </p:cNvSpPr>
          <p:nvPr>
            <p:ph type="title"/>
          </p:nvPr>
        </p:nvSpPr>
        <p:spPr>
          <a:xfrm>
            <a:off x="457200" y="76200"/>
            <a:ext cx="8229600" cy="114300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154775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a:xfrm>
            <a:off x="493713" y="152400"/>
            <a:ext cx="8156575" cy="757238"/>
          </a:xfrm>
          <a:solidFill>
            <a:srgbClr val="00B0F0"/>
          </a:solidFill>
          <a:ln/>
        </p:spPr>
        <p:txBody>
          <a:bodyPr/>
          <a:lstStyle/>
          <a:p>
            <a:r>
              <a:rPr lang="en-US" sz="2800" b="1" dirty="0">
                <a:solidFill>
                  <a:srgbClr val="002060"/>
                </a:solidFill>
              </a:rPr>
              <a:t>Why Estimating Time and Cost Are Important</a:t>
            </a:r>
          </a:p>
        </p:txBody>
      </p:sp>
      <p:sp>
        <p:nvSpPr>
          <p:cNvPr id="83972" name="Rectangle 4"/>
          <p:cNvSpPr>
            <a:spLocks noChangeArrowheads="1"/>
          </p:cNvSpPr>
          <p:nvPr/>
        </p:nvSpPr>
        <p:spPr bwMode="auto">
          <a:xfrm>
            <a:off x="549275" y="1325563"/>
            <a:ext cx="7223125" cy="42545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spcBef>
                <a:spcPct val="40000"/>
              </a:spcBef>
              <a:buFontTx/>
              <a:buChar char="•"/>
            </a:pPr>
            <a:r>
              <a:rPr lang="en-US" sz="2400"/>
              <a:t>To support good decisions.</a:t>
            </a:r>
          </a:p>
          <a:p>
            <a:pPr marL="228600" indent="-228600">
              <a:spcBef>
                <a:spcPct val="40000"/>
              </a:spcBef>
              <a:buFontTx/>
              <a:buChar char="•"/>
            </a:pPr>
            <a:r>
              <a:rPr lang="en-US" sz="2400"/>
              <a:t>To schedule work.</a:t>
            </a:r>
          </a:p>
          <a:p>
            <a:pPr marL="228600" indent="-228600">
              <a:spcBef>
                <a:spcPct val="40000"/>
              </a:spcBef>
              <a:buFontTx/>
              <a:buChar char="•"/>
            </a:pPr>
            <a:r>
              <a:rPr lang="en-US" sz="2400"/>
              <a:t>To determine how long the project should take and its cost.</a:t>
            </a:r>
          </a:p>
          <a:p>
            <a:pPr marL="228600" indent="-228600">
              <a:spcBef>
                <a:spcPct val="40000"/>
              </a:spcBef>
              <a:buFontTx/>
              <a:buChar char="•"/>
            </a:pPr>
            <a:r>
              <a:rPr lang="en-US" sz="2400"/>
              <a:t>To determine whether the project is worth doing.</a:t>
            </a:r>
          </a:p>
          <a:p>
            <a:pPr marL="228600" indent="-228600">
              <a:spcBef>
                <a:spcPct val="40000"/>
              </a:spcBef>
              <a:buFontTx/>
              <a:buChar char="•"/>
            </a:pPr>
            <a:r>
              <a:rPr lang="en-US" sz="2400"/>
              <a:t>To develop cash flow needs.</a:t>
            </a:r>
          </a:p>
          <a:p>
            <a:pPr marL="228600" indent="-228600">
              <a:spcBef>
                <a:spcPct val="40000"/>
              </a:spcBef>
              <a:buFontTx/>
              <a:buChar char="•"/>
            </a:pPr>
            <a:r>
              <a:rPr lang="en-US" sz="2400"/>
              <a:t>To determine how well the project is progressing.</a:t>
            </a:r>
          </a:p>
          <a:p>
            <a:pPr marL="228600" indent="-228600">
              <a:spcBef>
                <a:spcPct val="40000"/>
              </a:spcBef>
              <a:buFontTx/>
              <a:buChar char="•"/>
            </a:pPr>
            <a:r>
              <a:rPr lang="en-US" sz="2400"/>
              <a:t>To develop time-phased budgets and establish the project baseline.</a:t>
            </a:r>
          </a:p>
        </p:txBody>
      </p:sp>
    </p:spTree>
    <p:extLst>
      <p:ext uri="{BB962C8B-B14F-4D97-AF65-F5344CB8AC3E}">
        <p14:creationId xmlns:p14="http://schemas.microsoft.com/office/powerpoint/2010/main" val="164308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up)">
                                      <p:cBhvr>
                                        <p:cTn id="7" dur="1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ln/>
        </p:spPr>
        <p:txBody>
          <a:bodyPr lIns="0" rIns="0">
            <a:normAutofit fontScale="90000"/>
          </a:bodyPr>
          <a:lstStyle/>
          <a:p>
            <a:r>
              <a:rPr lang="en-US"/>
              <a:t>Factors Influencing the Quality of Estimates</a:t>
            </a:r>
          </a:p>
        </p:txBody>
      </p:sp>
      <p:sp>
        <p:nvSpPr>
          <p:cNvPr id="97284" name="Line 4"/>
          <p:cNvSpPr>
            <a:spLocks noChangeShapeType="1"/>
          </p:cNvSpPr>
          <p:nvPr/>
        </p:nvSpPr>
        <p:spPr bwMode="blackWhite">
          <a:xfrm>
            <a:off x="4572000" y="2422525"/>
            <a:ext cx="0"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5" name="Line 5"/>
          <p:cNvSpPr>
            <a:spLocks noChangeShapeType="1"/>
          </p:cNvSpPr>
          <p:nvPr/>
        </p:nvSpPr>
        <p:spPr bwMode="blackWhite">
          <a:xfrm rot="-2801678">
            <a:off x="3505994" y="2878932"/>
            <a:ext cx="1587"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6" name="Line 6"/>
          <p:cNvSpPr>
            <a:spLocks noChangeShapeType="1"/>
          </p:cNvSpPr>
          <p:nvPr/>
        </p:nvSpPr>
        <p:spPr bwMode="blackWhite">
          <a:xfrm rot="2191705">
            <a:off x="3886200" y="4479925"/>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7" name="Line 7"/>
          <p:cNvSpPr>
            <a:spLocks noChangeShapeType="1"/>
          </p:cNvSpPr>
          <p:nvPr/>
        </p:nvSpPr>
        <p:spPr bwMode="blackWhite">
          <a:xfrm rot="-6160750">
            <a:off x="3352006" y="3718719"/>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8" name="Line 8"/>
          <p:cNvSpPr>
            <a:spLocks noChangeShapeType="1"/>
          </p:cNvSpPr>
          <p:nvPr/>
        </p:nvSpPr>
        <p:spPr bwMode="blackWhite">
          <a:xfrm rot="6160750" flipH="1">
            <a:off x="5790406" y="3718719"/>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89" name="Line 9"/>
          <p:cNvSpPr>
            <a:spLocks noChangeShapeType="1"/>
          </p:cNvSpPr>
          <p:nvPr/>
        </p:nvSpPr>
        <p:spPr bwMode="blackWhite">
          <a:xfrm rot="19408295" flipH="1">
            <a:off x="5257800" y="4479925"/>
            <a:ext cx="1588"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90" name="Line 10"/>
          <p:cNvSpPr>
            <a:spLocks noChangeShapeType="1"/>
          </p:cNvSpPr>
          <p:nvPr/>
        </p:nvSpPr>
        <p:spPr bwMode="blackWhite">
          <a:xfrm rot="2801678" flipH="1">
            <a:off x="5638006" y="2878932"/>
            <a:ext cx="1587" cy="762000"/>
          </a:xfrm>
          <a:prstGeom prst="line">
            <a:avLst/>
          </a:prstGeom>
          <a:noFill/>
          <a:ln w="28575">
            <a:solidFill>
              <a:srgbClr val="FF0066"/>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spAutoFit/>
          </a:bodyPr>
          <a:lstStyle/>
          <a:p>
            <a:endParaRPr lang="en-AU"/>
          </a:p>
        </p:txBody>
      </p:sp>
      <p:sp>
        <p:nvSpPr>
          <p:cNvPr id="97291" name="Oval 11"/>
          <p:cNvSpPr>
            <a:spLocks noChangeArrowheads="1"/>
          </p:cNvSpPr>
          <p:nvPr/>
        </p:nvSpPr>
        <p:spPr bwMode="blackWhite">
          <a:xfrm>
            <a:off x="3530600" y="3200400"/>
            <a:ext cx="2117725" cy="1552575"/>
          </a:xfrm>
          <a:prstGeom prst="ellipse">
            <a:avLst/>
          </a:prstGeom>
          <a:solidFill>
            <a:srgbClr val="F8F8F8"/>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2400"/>
              <a:t>Quality of Estimates</a:t>
            </a:r>
          </a:p>
        </p:txBody>
      </p:sp>
      <p:sp>
        <p:nvSpPr>
          <p:cNvPr id="97292" name="Oval 12"/>
          <p:cNvSpPr>
            <a:spLocks noChangeArrowheads="1"/>
          </p:cNvSpPr>
          <p:nvPr/>
        </p:nvSpPr>
        <p:spPr bwMode="blackWhite">
          <a:xfrm>
            <a:off x="5734050" y="23082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Project</a:t>
            </a:r>
            <a:br>
              <a:rPr lang="en-US" sz="1800"/>
            </a:br>
            <a:r>
              <a:rPr lang="en-US" sz="1800"/>
              <a:t>Duration</a:t>
            </a:r>
          </a:p>
        </p:txBody>
      </p:sp>
      <p:sp>
        <p:nvSpPr>
          <p:cNvPr id="97293" name="Oval 13"/>
          <p:cNvSpPr>
            <a:spLocks noChangeArrowheads="1"/>
          </p:cNvSpPr>
          <p:nvPr/>
        </p:nvSpPr>
        <p:spPr bwMode="blackWhite">
          <a:xfrm>
            <a:off x="5886450" y="37306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People</a:t>
            </a:r>
          </a:p>
        </p:txBody>
      </p:sp>
      <p:sp>
        <p:nvSpPr>
          <p:cNvPr id="97294" name="Oval 14"/>
          <p:cNvSpPr>
            <a:spLocks noChangeArrowheads="1"/>
          </p:cNvSpPr>
          <p:nvPr/>
        </p:nvSpPr>
        <p:spPr bwMode="blackWhite">
          <a:xfrm>
            <a:off x="4972050" y="50260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Project Structure and Organization</a:t>
            </a:r>
          </a:p>
        </p:txBody>
      </p:sp>
      <p:sp>
        <p:nvSpPr>
          <p:cNvPr id="97295" name="Oval 15"/>
          <p:cNvSpPr>
            <a:spLocks noChangeArrowheads="1"/>
          </p:cNvSpPr>
          <p:nvPr/>
        </p:nvSpPr>
        <p:spPr bwMode="blackWhite">
          <a:xfrm>
            <a:off x="1447800" y="50260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Padding</a:t>
            </a:r>
            <a:br>
              <a:rPr lang="en-US" sz="1800"/>
            </a:br>
            <a:r>
              <a:rPr lang="en-US" sz="1800"/>
              <a:t>Estimates</a:t>
            </a:r>
          </a:p>
        </p:txBody>
      </p:sp>
      <p:sp>
        <p:nvSpPr>
          <p:cNvPr id="97296" name="Oval 16"/>
          <p:cNvSpPr>
            <a:spLocks noChangeArrowheads="1"/>
          </p:cNvSpPr>
          <p:nvPr/>
        </p:nvSpPr>
        <p:spPr bwMode="blackWhite">
          <a:xfrm>
            <a:off x="628650" y="37306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a:t>Organization</a:t>
            </a:r>
            <a:br>
              <a:rPr lang="en-US" sz="1800"/>
            </a:br>
            <a:r>
              <a:rPr lang="en-US" sz="1800"/>
              <a:t>Culture</a:t>
            </a:r>
          </a:p>
        </p:txBody>
      </p:sp>
      <p:sp>
        <p:nvSpPr>
          <p:cNvPr id="97297" name="Oval 17"/>
          <p:cNvSpPr>
            <a:spLocks noChangeArrowheads="1"/>
          </p:cNvSpPr>
          <p:nvPr/>
        </p:nvSpPr>
        <p:spPr bwMode="blackWhite">
          <a:xfrm>
            <a:off x="685800" y="23082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2000"/>
              <a:t>Other (Nonproject)</a:t>
            </a:r>
            <a:br>
              <a:rPr lang="en-US" sz="2000"/>
            </a:br>
            <a:r>
              <a:rPr lang="en-US" sz="2000"/>
              <a:t>Factors</a:t>
            </a:r>
          </a:p>
        </p:txBody>
      </p:sp>
      <p:sp>
        <p:nvSpPr>
          <p:cNvPr id="97298" name="Oval 18"/>
          <p:cNvSpPr>
            <a:spLocks noChangeArrowheads="1"/>
          </p:cNvSpPr>
          <p:nvPr/>
        </p:nvSpPr>
        <p:spPr bwMode="blackWhite">
          <a:xfrm>
            <a:off x="3270250" y="1470025"/>
            <a:ext cx="2647950" cy="1047750"/>
          </a:xfrm>
          <a:prstGeom prst="ellipse">
            <a:avLst/>
          </a:prstGeom>
          <a:solidFill>
            <a:srgbClr val="FFFFFF"/>
          </a:solidFill>
          <a:ln w="9525">
            <a:solidFill>
              <a:schemeClr val="tx1"/>
            </a:solidFill>
            <a:round/>
            <a:headEnd/>
            <a:tailEnd/>
          </a:ln>
          <a:effectLst>
            <a:outerShdw dist="107763" dir="2700000" algn="ctr" rotWithShape="0">
              <a:schemeClr val="bg2">
                <a:alpha val="50000"/>
              </a:schemeClr>
            </a:outerShdw>
          </a:effectLst>
        </p:spPr>
        <p:txBody>
          <a:bodyPr lIns="0" tIns="0" rIns="0" bIns="0" anchor="ctr" anchorCtr="1"/>
          <a:lstStyle/>
          <a:p>
            <a:pPr algn="ctr" eaLnBrk="0" hangingPunct="0"/>
            <a:r>
              <a:rPr lang="en-US" sz="1800" dirty="0"/>
              <a:t>Planning </a:t>
            </a:r>
            <a:r>
              <a:rPr lang="en-US" sz="1800" dirty="0" smtClean="0"/>
              <a:t>Level</a:t>
            </a:r>
            <a:endParaRPr lang="en-US" sz="1800" dirty="0"/>
          </a:p>
        </p:txBody>
      </p:sp>
    </p:spTree>
    <p:extLst>
      <p:ext uri="{BB962C8B-B14F-4D97-AF65-F5344CB8AC3E}">
        <p14:creationId xmlns:p14="http://schemas.microsoft.com/office/powerpoint/2010/main" val="4062416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7291"/>
                                        </p:tgtEl>
                                        <p:attrNameLst>
                                          <p:attrName>style.visibility</p:attrName>
                                        </p:attrNameLst>
                                      </p:cBhvr>
                                      <p:to>
                                        <p:strVal val="visible"/>
                                      </p:to>
                                    </p:set>
                                    <p:animEffect transition="in" filter="box(out)">
                                      <p:cBhvr>
                                        <p:cTn id="7" dur="500"/>
                                        <p:tgtEl>
                                          <p:spTgt spid="9729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7284"/>
                                        </p:tgtEl>
                                        <p:attrNameLst>
                                          <p:attrName>style.visibility</p:attrName>
                                        </p:attrNameLst>
                                      </p:cBhvr>
                                      <p:to>
                                        <p:strVal val="visible"/>
                                      </p:to>
                                    </p:set>
                                    <p:animEffect transition="in" filter="wipe(down)">
                                      <p:cBhvr>
                                        <p:cTn id="11" dur="500"/>
                                        <p:tgtEl>
                                          <p:spTgt spid="9728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7298"/>
                                        </p:tgtEl>
                                        <p:attrNameLst>
                                          <p:attrName>style.visibility</p:attrName>
                                        </p:attrNameLst>
                                      </p:cBhvr>
                                      <p:to>
                                        <p:strVal val="visible"/>
                                      </p:to>
                                    </p:set>
                                    <p:animEffect transition="in" filter="wipe(down)">
                                      <p:cBhvr>
                                        <p:cTn id="15" dur="500"/>
                                        <p:tgtEl>
                                          <p:spTgt spid="97298"/>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7290"/>
                                        </p:tgtEl>
                                        <p:attrNameLst>
                                          <p:attrName>style.visibility</p:attrName>
                                        </p:attrNameLst>
                                      </p:cBhvr>
                                      <p:to>
                                        <p:strVal val="visible"/>
                                      </p:to>
                                    </p:set>
                                    <p:animEffect transition="in" filter="wipe(down)">
                                      <p:cBhvr>
                                        <p:cTn id="19" dur="500"/>
                                        <p:tgtEl>
                                          <p:spTgt spid="9729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7292"/>
                                        </p:tgtEl>
                                        <p:attrNameLst>
                                          <p:attrName>style.visibility</p:attrName>
                                        </p:attrNameLst>
                                      </p:cBhvr>
                                      <p:to>
                                        <p:strVal val="visible"/>
                                      </p:to>
                                    </p:set>
                                    <p:animEffect transition="in" filter="wipe(left)">
                                      <p:cBhvr>
                                        <p:cTn id="23" dur="500"/>
                                        <p:tgtEl>
                                          <p:spTgt spid="9729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7288"/>
                                        </p:tgtEl>
                                        <p:attrNameLst>
                                          <p:attrName>style.visibility</p:attrName>
                                        </p:attrNameLst>
                                      </p:cBhvr>
                                      <p:to>
                                        <p:strVal val="visible"/>
                                      </p:to>
                                    </p:set>
                                    <p:animEffect transition="in" filter="wipe(left)">
                                      <p:cBhvr>
                                        <p:cTn id="27" dur="500"/>
                                        <p:tgtEl>
                                          <p:spTgt spid="9728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7293"/>
                                        </p:tgtEl>
                                        <p:attrNameLst>
                                          <p:attrName>style.visibility</p:attrName>
                                        </p:attrNameLst>
                                      </p:cBhvr>
                                      <p:to>
                                        <p:strVal val="visible"/>
                                      </p:to>
                                    </p:set>
                                    <p:animEffect transition="in" filter="wipe(left)">
                                      <p:cBhvr>
                                        <p:cTn id="31" dur="500"/>
                                        <p:tgtEl>
                                          <p:spTgt spid="97293"/>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7289"/>
                                        </p:tgtEl>
                                        <p:attrNameLst>
                                          <p:attrName>style.visibility</p:attrName>
                                        </p:attrNameLst>
                                      </p:cBhvr>
                                      <p:to>
                                        <p:strVal val="visible"/>
                                      </p:to>
                                    </p:set>
                                    <p:animEffect transition="in" filter="wipe(up)">
                                      <p:cBhvr>
                                        <p:cTn id="35" dur="500"/>
                                        <p:tgtEl>
                                          <p:spTgt spid="97289"/>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7294"/>
                                        </p:tgtEl>
                                        <p:attrNameLst>
                                          <p:attrName>style.visibility</p:attrName>
                                        </p:attrNameLst>
                                      </p:cBhvr>
                                      <p:to>
                                        <p:strVal val="visible"/>
                                      </p:to>
                                    </p:set>
                                    <p:animEffect transition="in" filter="wipe(left)">
                                      <p:cBhvr>
                                        <p:cTn id="39" dur="500"/>
                                        <p:tgtEl>
                                          <p:spTgt spid="97294"/>
                                        </p:tgtEl>
                                      </p:cBhvr>
                                    </p:animEffect>
                                  </p:childTnLst>
                                </p:cTn>
                              </p:par>
                            </p:childTnLst>
                          </p:cTn>
                        </p:par>
                        <p:par>
                          <p:cTn id="40" fill="hold" nodeType="afterGroup">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97286"/>
                                        </p:tgtEl>
                                        <p:attrNameLst>
                                          <p:attrName>style.visibility</p:attrName>
                                        </p:attrNameLst>
                                      </p:cBhvr>
                                      <p:to>
                                        <p:strVal val="visible"/>
                                      </p:to>
                                    </p:set>
                                    <p:animEffect transition="in" filter="wipe(right)">
                                      <p:cBhvr>
                                        <p:cTn id="43" dur="500"/>
                                        <p:tgtEl>
                                          <p:spTgt spid="97286"/>
                                        </p:tgtEl>
                                      </p:cBhvr>
                                    </p:animEffect>
                                  </p:childTnLst>
                                </p:cTn>
                              </p:par>
                            </p:childTnLst>
                          </p:cTn>
                        </p:par>
                        <p:par>
                          <p:cTn id="44" fill="hold" nodeType="afterGroup">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97295"/>
                                        </p:tgtEl>
                                        <p:attrNameLst>
                                          <p:attrName>style.visibility</p:attrName>
                                        </p:attrNameLst>
                                      </p:cBhvr>
                                      <p:to>
                                        <p:strVal val="visible"/>
                                      </p:to>
                                    </p:set>
                                    <p:animEffect transition="in" filter="wipe(right)">
                                      <p:cBhvr>
                                        <p:cTn id="47" dur="500"/>
                                        <p:tgtEl>
                                          <p:spTgt spid="97295"/>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97287"/>
                                        </p:tgtEl>
                                        <p:attrNameLst>
                                          <p:attrName>style.visibility</p:attrName>
                                        </p:attrNameLst>
                                      </p:cBhvr>
                                      <p:to>
                                        <p:strVal val="visible"/>
                                      </p:to>
                                    </p:set>
                                    <p:animEffect transition="in" filter="wipe(right)">
                                      <p:cBhvr>
                                        <p:cTn id="51" dur="500"/>
                                        <p:tgtEl>
                                          <p:spTgt spid="97287"/>
                                        </p:tgtEl>
                                      </p:cBhvr>
                                    </p:animEffect>
                                  </p:childTnLst>
                                </p:cTn>
                              </p:par>
                            </p:childTnLst>
                          </p:cTn>
                        </p:par>
                        <p:par>
                          <p:cTn id="52" fill="hold" nodeType="afterGroup">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97296"/>
                                        </p:tgtEl>
                                        <p:attrNameLst>
                                          <p:attrName>style.visibility</p:attrName>
                                        </p:attrNameLst>
                                      </p:cBhvr>
                                      <p:to>
                                        <p:strVal val="visible"/>
                                      </p:to>
                                    </p:set>
                                    <p:animEffect transition="in" filter="wipe(right)">
                                      <p:cBhvr>
                                        <p:cTn id="55" dur="500"/>
                                        <p:tgtEl>
                                          <p:spTgt spid="97296"/>
                                        </p:tgtEl>
                                      </p:cBhvr>
                                    </p:animEffect>
                                  </p:childTnLst>
                                </p:cTn>
                              </p:par>
                            </p:childTnLst>
                          </p:cTn>
                        </p:par>
                        <p:par>
                          <p:cTn id="56" fill="hold" nodeType="afterGroup">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97285"/>
                                        </p:tgtEl>
                                        <p:attrNameLst>
                                          <p:attrName>style.visibility</p:attrName>
                                        </p:attrNameLst>
                                      </p:cBhvr>
                                      <p:to>
                                        <p:strVal val="visible"/>
                                      </p:to>
                                    </p:set>
                                    <p:animEffect transition="in" filter="wipe(down)">
                                      <p:cBhvr>
                                        <p:cTn id="59" dur="500"/>
                                        <p:tgtEl>
                                          <p:spTgt spid="97285"/>
                                        </p:tgtEl>
                                      </p:cBhvr>
                                    </p:animEffect>
                                  </p:childTnLst>
                                </p:cTn>
                              </p:par>
                            </p:childTnLst>
                          </p:cTn>
                        </p:par>
                        <p:par>
                          <p:cTn id="60" fill="hold" nodeType="afterGroup">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97297"/>
                                        </p:tgtEl>
                                        <p:attrNameLst>
                                          <p:attrName>style.visibility</p:attrName>
                                        </p:attrNameLst>
                                      </p:cBhvr>
                                      <p:to>
                                        <p:strVal val="visible"/>
                                      </p:to>
                                    </p:set>
                                    <p:animEffect transition="in" filter="wipe(right)">
                                      <p:cBhvr>
                                        <p:cTn id="63" dur="500"/>
                                        <p:tgtEl>
                                          <p:spTgt spid="9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5" grpId="0" animBg="1"/>
      <p:bldP spid="97286" grpId="0" animBg="1"/>
      <p:bldP spid="97287" grpId="0" animBg="1"/>
      <p:bldP spid="97288" grpId="0" animBg="1"/>
      <p:bldP spid="97289" grpId="0" animBg="1"/>
      <p:bldP spid="97290" grpId="0" animBg="1"/>
      <p:bldP spid="97291" grpId="0" animBg="1" autoUpdateAnimBg="0"/>
      <p:bldP spid="97292" grpId="0" animBg="1" autoUpdateAnimBg="0"/>
      <p:bldP spid="97293" grpId="0" animBg="1" autoUpdateAnimBg="0"/>
      <p:bldP spid="97294" grpId="0" animBg="1" autoUpdateAnimBg="0"/>
      <p:bldP spid="97295" grpId="0" animBg="1" autoUpdateAnimBg="0"/>
      <p:bldP spid="97296" grpId="0" animBg="1" autoUpdateAnimBg="0"/>
      <p:bldP spid="97297" grpId="0" animBg="1" autoUpdateAnimBg="0"/>
      <p:bldP spid="9729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a:xfrm>
            <a:off x="228600" y="236538"/>
            <a:ext cx="8686799" cy="982662"/>
          </a:xfrm>
          <a:solidFill>
            <a:srgbClr val="00B0F0"/>
          </a:solidFill>
          <a:ln/>
        </p:spPr>
        <p:txBody>
          <a:bodyPr>
            <a:normAutofit fontScale="90000"/>
          </a:bodyPr>
          <a:lstStyle/>
          <a:p>
            <a:r>
              <a:rPr lang="en-US" sz="4000" dirty="0">
                <a:latin typeface="Arial" pitchFamily="34" charset="0"/>
                <a:cs typeface="Arial" pitchFamily="34" charset="0"/>
              </a:rPr>
              <a:t>Estimating Guidelines for Times, </a:t>
            </a:r>
            <a:br>
              <a:rPr lang="en-US" sz="4000" dirty="0">
                <a:latin typeface="Arial" pitchFamily="34" charset="0"/>
                <a:cs typeface="Arial" pitchFamily="34" charset="0"/>
              </a:rPr>
            </a:br>
            <a:r>
              <a:rPr lang="en-US" sz="4000" dirty="0" smtClean="0">
                <a:latin typeface="Arial" pitchFamily="34" charset="0"/>
                <a:cs typeface="Arial" pitchFamily="34" charset="0"/>
              </a:rPr>
              <a:t>Costs and </a:t>
            </a:r>
            <a:r>
              <a:rPr lang="en-US" sz="4000" dirty="0">
                <a:latin typeface="Arial" pitchFamily="34" charset="0"/>
                <a:cs typeface="Arial" pitchFamily="34" charset="0"/>
              </a:rPr>
              <a:t>Resources</a:t>
            </a:r>
          </a:p>
        </p:txBody>
      </p:sp>
      <p:sp>
        <p:nvSpPr>
          <p:cNvPr id="100355" name="Rectangle 3"/>
          <p:cNvSpPr>
            <a:spLocks noGrp="1" noChangeArrowheads="1"/>
          </p:cNvSpPr>
          <p:nvPr>
            <p:ph type="body" idx="1"/>
          </p:nvPr>
        </p:nvSpPr>
        <p:spPr>
          <a:xfrm>
            <a:off x="533400" y="1676400"/>
            <a:ext cx="8153400" cy="4953000"/>
          </a:xfrm>
        </p:spPr>
        <p:txBody>
          <a:bodyPr/>
          <a:lstStyle/>
          <a:p>
            <a:pPr marL="398463" indent="-398463">
              <a:spcBef>
                <a:spcPct val="35000"/>
              </a:spcBef>
              <a:buFontTx/>
              <a:buAutoNum type="arabicPeriod"/>
            </a:pPr>
            <a:r>
              <a:rPr lang="en-US" sz="2400" dirty="0"/>
              <a:t>Have people familiar with the tasks make the estimate.</a:t>
            </a:r>
          </a:p>
          <a:p>
            <a:pPr marL="398463" indent="-398463">
              <a:spcBef>
                <a:spcPct val="35000"/>
              </a:spcBef>
              <a:buFontTx/>
              <a:buAutoNum type="arabicPeriod"/>
            </a:pPr>
            <a:r>
              <a:rPr lang="en-US" sz="2400" dirty="0"/>
              <a:t>Use several people to make estimates.</a:t>
            </a:r>
          </a:p>
          <a:p>
            <a:pPr marL="398463" indent="-398463">
              <a:spcBef>
                <a:spcPct val="35000"/>
              </a:spcBef>
              <a:buFontTx/>
              <a:buAutoNum type="arabicPeriod"/>
            </a:pPr>
            <a:r>
              <a:rPr lang="en-US" sz="2400" dirty="0" smtClean="0"/>
              <a:t>Use </a:t>
            </a:r>
            <a:r>
              <a:rPr lang="en-US" sz="2400" dirty="0"/>
              <a:t>consistent </a:t>
            </a:r>
            <a:r>
              <a:rPr lang="en-US" sz="2400" dirty="0" smtClean="0"/>
              <a:t>units </a:t>
            </a:r>
            <a:r>
              <a:rPr lang="en-US" sz="2400" dirty="0"/>
              <a:t>in estimating task times.</a:t>
            </a:r>
          </a:p>
          <a:p>
            <a:pPr marL="398463" indent="-398463">
              <a:spcBef>
                <a:spcPct val="35000"/>
              </a:spcBef>
              <a:buFontTx/>
              <a:buAutoNum type="arabicPeriod"/>
            </a:pPr>
            <a:r>
              <a:rPr lang="en-US" sz="2400" dirty="0" smtClean="0"/>
              <a:t>Don’t </a:t>
            </a:r>
            <a:r>
              <a:rPr lang="en-US" sz="2400" dirty="0"/>
              <a:t>make allowances for contingencies.</a:t>
            </a:r>
          </a:p>
          <a:p>
            <a:pPr marL="398463" indent="-398463">
              <a:spcBef>
                <a:spcPct val="35000"/>
              </a:spcBef>
              <a:buFontTx/>
              <a:buAutoNum type="arabicPeriod"/>
            </a:pPr>
            <a:r>
              <a:rPr lang="en-US" sz="2400" dirty="0"/>
              <a:t>Adding a risk assessment helps avoid surprises </a:t>
            </a:r>
            <a:br>
              <a:rPr lang="en-US" sz="2400" dirty="0"/>
            </a:br>
            <a:r>
              <a:rPr lang="en-US" sz="2400" dirty="0"/>
              <a:t>to stakeholders.</a:t>
            </a:r>
          </a:p>
        </p:txBody>
      </p:sp>
      <p:sp>
        <p:nvSpPr>
          <p:cNvPr id="2" name="Rectangle 1"/>
          <p:cNvSpPr/>
          <p:nvPr/>
        </p:nvSpPr>
        <p:spPr>
          <a:xfrm>
            <a:off x="533400" y="4584073"/>
            <a:ext cx="8382000" cy="1754326"/>
          </a:xfrm>
          <a:prstGeom prst="rect">
            <a:avLst/>
          </a:prstGeom>
        </p:spPr>
        <p:txBody>
          <a:bodyPr wrap="square">
            <a:spAutoFit/>
          </a:bodyPr>
          <a:lstStyle/>
          <a:p>
            <a:pPr algn="just">
              <a:lnSpc>
                <a:spcPct val="90000"/>
              </a:lnSpc>
            </a:pPr>
            <a:r>
              <a:rPr lang="en-US" sz="2000" b="1" dirty="0">
                <a:solidFill>
                  <a:srgbClr val="0070C0"/>
                </a:solidFill>
              </a:rPr>
              <a:t>Before estimating activity durations, you must have a good idea of the quantity and type of resources that will be assigned to each activity</a:t>
            </a:r>
          </a:p>
          <a:p>
            <a:pPr marL="285750" indent="-285750" algn="just">
              <a:lnSpc>
                <a:spcPct val="90000"/>
              </a:lnSpc>
              <a:buFont typeface="Wingdings" pitchFamily="2" charset="2"/>
              <a:buChar char="§"/>
            </a:pPr>
            <a:r>
              <a:rPr lang="en-US" sz="2000" b="1" dirty="0">
                <a:solidFill>
                  <a:srgbClr val="0070C0"/>
                </a:solidFill>
              </a:rPr>
              <a:t>Consider important issues in estimating resources</a:t>
            </a:r>
          </a:p>
          <a:p>
            <a:pPr marL="742950" lvl="1" indent="-285750" algn="just">
              <a:lnSpc>
                <a:spcPct val="90000"/>
              </a:lnSpc>
              <a:buFont typeface="Wingdings" pitchFamily="2" charset="2"/>
              <a:buChar char="§"/>
            </a:pPr>
            <a:r>
              <a:rPr lang="en-US" sz="2000" b="1" dirty="0">
                <a:solidFill>
                  <a:srgbClr val="0070C0"/>
                </a:solidFill>
              </a:rPr>
              <a:t>How difficult will it be to do specific activities on this project?</a:t>
            </a:r>
          </a:p>
          <a:p>
            <a:pPr marL="742950" lvl="1" indent="-285750" algn="just">
              <a:lnSpc>
                <a:spcPct val="90000"/>
              </a:lnSpc>
              <a:buFont typeface="Wingdings" pitchFamily="2" charset="2"/>
              <a:buChar char="§"/>
            </a:pPr>
            <a:r>
              <a:rPr lang="en-US" sz="2000" b="1" dirty="0">
                <a:solidFill>
                  <a:srgbClr val="0070C0"/>
                </a:solidFill>
              </a:rPr>
              <a:t>What is the organization’s history in doing similar activities?</a:t>
            </a:r>
          </a:p>
          <a:p>
            <a:pPr marL="742950" lvl="1" indent="-285750" algn="just">
              <a:lnSpc>
                <a:spcPct val="90000"/>
              </a:lnSpc>
              <a:buFont typeface="Wingdings" pitchFamily="2" charset="2"/>
              <a:buChar char="§"/>
            </a:pPr>
            <a:r>
              <a:rPr lang="en-US" sz="2000" b="1" dirty="0">
                <a:solidFill>
                  <a:srgbClr val="0070C0"/>
                </a:solidFill>
              </a:rPr>
              <a:t>Are the required resources available or need to be acquired?</a:t>
            </a:r>
          </a:p>
        </p:txBody>
      </p:sp>
    </p:spTree>
    <p:extLst>
      <p:ext uri="{BB962C8B-B14F-4D97-AF65-F5344CB8AC3E}">
        <p14:creationId xmlns:p14="http://schemas.microsoft.com/office/powerpoint/2010/main" val="2822777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box(out)">
                                      <p:cBhvr>
                                        <p:cTn id="7" dur="500"/>
                                        <p:tgtEl>
                                          <p:spTgt spid="1003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0355">
                                            <p:txEl>
                                              <p:pRg st="0" end="0"/>
                                            </p:txEl>
                                          </p:spTgt>
                                        </p:tgtEl>
                                        <p:attrNameLst>
                                          <p:attrName>style.visibility</p:attrName>
                                        </p:attrNameLst>
                                      </p:cBhvr>
                                      <p:to>
                                        <p:strVal val="visible"/>
                                      </p:to>
                                    </p:set>
                                    <p:animEffect transition="in" filter="wipe(left)">
                                      <p:cBhvr>
                                        <p:cTn id="10" dur="1000"/>
                                        <p:tgtEl>
                                          <p:spTgt spid="10035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Effect transition="in" filter="wipe(left)">
                                      <p:cBhvr>
                                        <p:cTn id="13" dur="1000"/>
                                        <p:tgtEl>
                                          <p:spTgt spid="100355">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0355">
                                            <p:txEl>
                                              <p:pRg st="2" end="2"/>
                                            </p:txEl>
                                          </p:spTgt>
                                        </p:tgtEl>
                                        <p:attrNameLst>
                                          <p:attrName>style.visibility</p:attrName>
                                        </p:attrNameLst>
                                      </p:cBhvr>
                                      <p:to>
                                        <p:strVal val="visible"/>
                                      </p:to>
                                    </p:set>
                                    <p:animEffect transition="in" filter="wipe(left)">
                                      <p:cBhvr>
                                        <p:cTn id="16" dur="1000"/>
                                        <p:tgtEl>
                                          <p:spTgt spid="100355">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Effect transition="in" filter="wipe(left)">
                                      <p:cBhvr>
                                        <p:cTn id="19" dur="1000"/>
                                        <p:tgtEl>
                                          <p:spTgt spid="100355">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0355">
                                            <p:txEl>
                                              <p:pRg st="4" end="4"/>
                                            </p:txEl>
                                          </p:spTgt>
                                        </p:tgtEl>
                                        <p:attrNameLst>
                                          <p:attrName>style.visibility</p:attrName>
                                        </p:attrNameLst>
                                      </p:cBhvr>
                                      <p:to>
                                        <p:strVal val="visible"/>
                                      </p:to>
                                    </p:set>
                                    <p:animEffect transition="in" filter="wipe(left)">
                                      <p:cBhvr>
                                        <p:cTn id="22" dur="10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
          <p:cNvSpPr>
            <a:spLocks noGrp="1" noChangeArrowheads="1"/>
          </p:cNvSpPr>
          <p:nvPr>
            <p:ph type="title"/>
          </p:nvPr>
        </p:nvSpPr>
        <p:spPr>
          <a:xfrm>
            <a:off x="495300" y="76200"/>
            <a:ext cx="8153400" cy="1142999"/>
          </a:xfrm>
          <a:solidFill>
            <a:srgbClr val="00B0F0"/>
          </a:solidFill>
          <a:ln/>
        </p:spPr>
        <p:txBody>
          <a:bodyPr>
            <a:normAutofit fontScale="90000"/>
          </a:bodyPr>
          <a:lstStyle/>
          <a:p>
            <a:r>
              <a:rPr lang="en-US" b="1" dirty="0">
                <a:solidFill>
                  <a:srgbClr val="002060"/>
                </a:solidFill>
                <a:effectLst>
                  <a:outerShdw blurRad="38100" dist="38100" dir="2700000" algn="tl">
                    <a:srgbClr val="000000">
                      <a:alpha val="43137"/>
                    </a:srgbClr>
                  </a:outerShdw>
                </a:effectLst>
              </a:rPr>
              <a:t>Top-Down versus Bottom-Up Estimating</a:t>
            </a:r>
          </a:p>
        </p:txBody>
      </p:sp>
      <p:sp>
        <p:nvSpPr>
          <p:cNvPr id="153603" name="Rectangle 3"/>
          <p:cNvSpPr>
            <a:spLocks noGrp="1" noChangeArrowheads="1"/>
          </p:cNvSpPr>
          <p:nvPr>
            <p:ph type="body" idx="1"/>
          </p:nvPr>
        </p:nvSpPr>
        <p:spPr/>
        <p:txBody>
          <a:bodyPr>
            <a:normAutofit fontScale="92500" lnSpcReduction="20000"/>
          </a:bodyPr>
          <a:lstStyle/>
          <a:p>
            <a:pPr>
              <a:spcBef>
                <a:spcPct val="35000"/>
              </a:spcBef>
            </a:pPr>
            <a:r>
              <a:rPr lang="en-US" b="1" u="sng" dirty="0">
                <a:solidFill>
                  <a:srgbClr val="002060"/>
                </a:solidFill>
                <a:effectLst>
                  <a:outerShdw blurRad="38100" dist="38100" dir="2700000" algn="tl">
                    <a:srgbClr val="000000">
                      <a:alpha val="43137"/>
                    </a:srgbClr>
                  </a:outerShdw>
                </a:effectLst>
              </a:rPr>
              <a:t>Top-Down Estimates</a:t>
            </a:r>
          </a:p>
          <a:p>
            <a:pPr lvl="1">
              <a:spcBef>
                <a:spcPct val="35000"/>
              </a:spcBef>
            </a:pPr>
            <a:r>
              <a:rPr lang="en-US" dirty="0"/>
              <a:t>Are usually are derived from someone who uses experience and/or information to determine the project duration and total cost.</a:t>
            </a:r>
          </a:p>
          <a:p>
            <a:pPr lvl="1">
              <a:spcBef>
                <a:spcPct val="35000"/>
              </a:spcBef>
            </a:pPr>
            <a:r>
              <a:rPr lang="en-US" dirty="0"/>
              <a:t>Are made by top managers who have little knowledge of the processes used to complete the project.</a:t>
            </a:r>
          </a:p>
          <a:p>
            <a:pPr>
              <a:spcBef>
                <a:spcPct val="35000"/>
              </a:spcBef>
            </a:pPr>
            <a:r>
              <a:rPr lang="en-US" b="1" u="sng" dirty="0">
                <a:solidFill>
                  <a:srgbClr val="002060"/>
                </a:solidFill>
                <a:effectLst>
                  <a:outerShdw blurRad="38100" dist="38100" dir="2700000" algn="tl">
                    <a:srgbClr val="000000">
                      <a:alpha val="43137"/>
                    </a:srgbClr>
                  </a:outerShdw>
                </a:effectLst>
              </a:rPr>
              <a:t>Bottom-Up Approach</a:t>
            </a:r>
          </a:p>
          <a:p>
            <a:pPr lvl="1">
              <a:spcBef>
                <a:spcPct val="35000"/>
              </a:spcBef>
            </a:pPr>
            <a:r>
              <a:rPr lang="en-US" dirty="0"/>
              <a:t>Can serve as a check on cost elements in the WBS </a:t>
            </a:r>
            <a:br>
              <a:rPr lang="en-US" dirty="0"/>
            </a:br>
            <a:r>
              <a:rPr lang="en-US" dirty="0"/>
              <a:t>by rolling up the work packages and associated cost accounts to major deliverables at the work package level.</a:t>
            </a:r>
          </a:p>
        </p:txBody>
      </p:sp>
    </p:spTree>
    <p:extLst>
      <p:ext uri="{BB962C8B-B14F-4D97-AF65-F5344CB8AC3E}">
        <p14:creationId xmlns:p14="http://schemas.microsoft.com/office/powerpoint/2010/main" val="1081847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1524000"/>
            <a:ext cx="2667000" cy="5029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Bef>
                <a:spcPts val="1200"/>
              </a:spcBef>
              <a:buFont typeface="+mj-lt"/>
              <a:buAutoNum type="arabicPeriod"/>
              <a:defRPr/>
            </a:pPr>
            <a:r>
              <a:rPr lang="en-US" sz="1600" b="1" dirty="0" smtClean="0">
                <a:solidFill>
                  <a:schemeClr val="tx1"/>
                </a:solidFill>
                <a:latin typeface="Arial" pitchFamily="34" charset="0"/>
                <a:cs typeface="Arial" pitchFamily="34" charset="0"/>
              </a:rPr>
              <a:t>Activity Resource Requirements</a:t>
            </a:r>
          </a:p>
          <a:p>
            <a:pPr marL="176213" indent="-176213">
              <a:spcBef>
                <a:spcPts val="1200"/>
              </a:spcBef>
              <a:buFont typeface="+mj-lt"/>
              <a:buAutoNum type="arabicPeriod"/>
              <a:defRPr/>
            </a:pPr>
            <a:r>
              <a:rPr lang="en-US" sz="1600" b="1" dirty="0" smtClean="0">
                <a:solidFill>
                  <a:schemeClr val="tx1"/>
                </a:solidFill>
                <a:latin typeface="Arial" pitchFamily="34" charset="0"/>
                <a:cs typeface="Arial" pitchFamily="34" charset="0"/>
              </a:rPr>
              <a:t>Resource Breakdown Structure</a:t>
            </a:r>
          </a:p>
          <a:p>
            <a:pPr marL="176213" indent="-176213">
              <a:spcBef>
                <a:spcPts val="1200"/>
              </a:spcBef>
              <a:buFont typeface="+mj-lt"/>
              <a:buAutoNum type="arabicPeriod"/>
              <a:defRPr/>
            </a:pPr>
            <a:r>
              <a:rPr lang="en-US" sz="1600" b="1" dirty="0" smtClean="0">
                <a:solidFill>
                  <a:schemeClr val="tx1"/>
                </a:solidFill>
                <a:latin typeface="Arial" pitchFamily="34" charset="0"/>
                <a:cs typeface="Arial" pitchFamily="34" charset="0"/>
              </a:rPr>
              <a:t>Project Document Updates</a:t>
            </a:r>
          </a:p>
          <a:p>
            <a:pPr>
              <a:spcBef>
                <a:spcPts val="1200"/>
              </a:spcBef>
              <a:defRPr/>
            </a:pPr>
            <a:r>
              <a:rPr lang="en-US" sz="1600" b="1" dirty="0" smtClean="0">
                <a:solidFill>
                  <a:schemeClr val="tx1"/>
                </a:solidFill>
                <a:latin typeface="Arial" pitchFamily="34" charset="0"/>
                <a:cs typeface="Arial" pitchFamily="34" charset="0"/>
              </a:rPr>
              <a:t>____________</a:t>
            </a:r>
            <a:endParaRPr lang="en-US" sz="1600" b="1" dirty="0">
              <a:solidFill>
                <a:schemeClr val="tx1"/>
              </a:solidFill>
              <a:latin typeface="Arial" pitchFamily="34" charset="0"/>
              <a:cs typeface="Arial" pitchFamily="34" charset="0"/>
            </a:endParaRPr>
          </a:p>
          <a:p>
            <a:pPr marL="114300" indent="-114300">
              <a:spcBef>
                <a:spcPts val="1200"/>
              </a:spcBef>
              <a:buFont typeface="Arial" pitchFamily="34" charset="0"/>
              <a:buChar char="•"/>
              <a:defRPr/>
            </a:pPr>
            <a:endParaRPr lang="en-US" sz="1600" b="1" dirty="0">
              <a:solidFill>
                <a:schemeClr val="tx1"/>
              </a:solidFill>
              <a:latin typeface="Arial" pitchFamily="34" charset="0"/>
              <a:cs typeface="Arial" pitchFamily="34" charset="0"/>
            </a:endParaRPr>
          </a:p>
        </p:txBody>
      </p:sp>
      <p:sp>
        <p:nvSpPr>
          <p:cNvPr id="18" name="Rectangle 17"/>
          <p:cNvSpPr/>
          <p:nvPr/>
        </p:nvSpPr>
        <p:spPr>
          <a:xfrm>
            <a:off x="3200400" y="1524000"/>
            <a:ext cx="2701925" cy="5029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Expert Judgment</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Alternatives Analysis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Published Estimating Data</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Bottom-up Estimating</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Project Management Software</a:t>
            </a:r>
            <a:endParaRPr lang="en-US" sz="1600" b="1" dirty="0">
              <a:solidFill>
                <a:schemeClr val="tx1"/>
              </a:solidFill>
              <a:latin typeface="Arial" pitchFamily="34" charset="0"/>
              <a:cs typeface="Arial" pitchFamily="34" charset="0"/>
            </a:endParaRPr>
          </a:p>
          <a:p>
            <a:pPr>
              <a:spcAft>
                <a:spcPts val="1200"/>
              </a:spcAft>
              <a:defRPr/>
            </a:pPr>
            <a:r>
              <a:rPr lang="en-US" sz="1600" b="1" dirty="0" smtClean="0">
                <a:solidFill>
                  <a:schemeClr val="tx1"/>
                </a:solidFill>
                <a:latin typeface="Arial" pitchFamily="34" charset="0"/>
                <a:cs typeface="Arial" pitchFamily="34" charset="0"/>
              </a:rPr>
              <a:t>____________</a:t>
            </a:r>
            <a:endParaRPr lang="en-US" sz="1600" b="1" dirty="0">
              <a:solidFill>
                <a:schemeClr val="tx1"/>
              </a:solidFill>
              <a:latin typeface="Arial" pitchFamily="34" charset="0"/>
              <a:cs typeface="Arial" pitchFamily="34" charset="0"/>
            </a:endParaRPr>
          </a:p>
          <a:p>
            <a:pPr marL="114300" indent="-114300">
              <a:spcAft>
                <a:spcPts val="1200"/>
              </a:spcAft>
              <a:buFont typeface="Arial" pitchFamily="34" charset="0"/>
              <a:buChar char="•"/>
              <a:defRPr/>
            </a:pPr>
            <a:endParaRPr lang="en-US" sz="1600" b="1" dirty="0">
              <a:solidFill>
                <a:schemeClr val="tx1"/>
              </a:solidFill>
              <a:latin typeface="Arial" pitchFamily="34" charset="0"/>
              <a:cs typeface="Arial" pitchFamily="34" charset="0"/>
            </a:endParaRPr>
          </a:p>
        </p:txBody>
      </p:sp>
      <p:sp>
        <p:nvSpPr>
          <p:cNvPr id="20" name="Rectangle 19"/>
          <p:cNvSpPr/>
          <p:nvPr/>
        </p:nvSpPr>
        <p:spPr>
          <a:xfrm>
            <a:off x="381000" y="1524000"/>
            <a:ext cx="2667000" cy="50292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Schedule Management Plan</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Activity List</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Activity Attributes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Resource Calendars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Risk register</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Activity Cost estimates</a:t>
            </a: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Enterprise Environmental Factors</a:t>
            </a:r>
            <a:endParaRPr lang="en-US" sz="1600" b="1" dirty="0">
              <a:solidFill>
                <a:schemeClr val="tx1"/>
              </a:solidFill>
              <a:latin typeface="Arial" pitchFamily="34" charset="0"/>
              <a:cs typeface="Arial" pitchFamily="34" charset="0"/>
            </a:endParaRPr>
          </a:p>
          <a:p>
            <a:pPr marL="176213" indent="-176213">
              <a:spcAft>
                <a:spcPts val="1200"/>
              </a:spcAft>
              <a:buFont typeface="+mj-lt"/>
              <a:buAutoNum type="arabicPeriod"/>
              <a:defRPr/>
            </a:pPr>
            <a:r>
              <a:rPr lang="en-US" sz="1600" b="1" dirty="0" smtClean="0">
                <a:solidFill>
                  <a:schemeClr val="tx1"/>
                </a:solidFill>
                <a:latin typeface="Arial" pitchFamily="34" charset="0"/>
                <a:cs typeface="Arial" pitchFamily="34" charset="0"/>
              </a:rPr>
              <a:t>Organizational Process Assets</a:t>
            </a:r>
            <a:endParaRPr lang="en-US" sz="1600" b="1" dirty="0">
              <a:solidFill>
                <a:schemeClr val="tx1"/>
              </a:solidFill>
              <a:latin typeface="Arial" pitchFamily="34" charset="0"/>
              <a:cs typeface="Arial" pitchFamily="34" charset="0"/>
            </a:endParaRPr>
          </a:p>
          <a:p>
            <a:pPr>
              <a:defRPr/>
            </a:pPr>
            <a:endParaRPr lang="en-US" sz="1600" b="1" dirty="0">
              <a:solidFill>
                <a:schemeClr val="tx1"/>
              </a:solidFill>
              <a:latin typeface="Arial" pitchFamily="34" charset="0"/>
              <a:cs typeface="Arial" pitchFamily="34" charset="0"/>
            </a:endParaRPr>
          </a:p>
        </p:txBody>
      </p:sp>
      <p:sp>
        <p:nvSpPr>
          <p:cNvPr id="6" name="Rectangle 5"/>
          <p:cNvSpPr/>
          <p:nvPr/>
        </p:nvSpPr>
        <p:spPr>
          <a:xfrm>
            <a:off x="381000" y="609600"/>
            <a:ext cx="2667000" cy="838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b="1" dirty="0">
                <a:solidFill>
                  <a:schemeClr val="tx1"/>
                </a:solidFill>
                <a:latin typeface="Arial" pitchFamily="34" charset="0"/>
                <a:cs typeface="Arial" pitchFamily="34" charset="0"/>
              </a:rPr>
              <a:t>Inputs	</a:t>
            </a:r>
          </a:p>
        </p:txBody>
      </p:sp>
      <p:sp>
        <p:nvSpPr>
          <p:cNvPr id="8" name="TextBox 7"/>
          <p:cNvSpPr txBox="1"/>
          <p:nvPr/>
        </p:nvSpPr>
        <p:spPr>
          <a:xfrm>
            <a:off x="381000" y="1524000"/>
            <a:ext cx="685800" cy="338554"/>
          </a:xfrm>
          <a:prstGeom prst="rect">
            <a:avLst/>
          </a:prstGeom>
          <a:noFill/>
        </p:spPr>
        <p:txBody>
          <a:bodyPr>
            <a:spAutoFit/>
          </a:bodyPr>
          <a:lstStyle/>
          <a:p>
            <a:pPr algn="ctr">
              <a:defRPr/>
            </a:pPr>
            <a:r>
              <a:rPr lang="en-US" sz="1600" b="1" dirty="0">
                <a:latin typeface="Arial" pitchFamily="34" charset="0"/>
                <a:cs typeface="Arial" pitchFamily="34"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609600"/>
            <a:ext cx="2667000" cy="838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b="1" dirty="0">
                <a:solidFill>
                  <a:schemeClr val="tx1"/>
                </a:solidFill>
                <a:latin typeface="Arial" pitchFamily="34" charset="0"/>
                <a:cs typeface="Arial" pitchFamily="34" charset="0"/>
              </a:rPr>
              <a:t>Tools and Techniques</a:t>
            </a:r>
          </a:p>
        </p:txBody>
      </p:sp>
      <p:sp>
        <p:nvSpPr>
          <p:cNvPr id="12" name="TextBox 11"/>
          <p:cNvSpPr txBox="1"/>
          <p:nvPr/>
        </p:nvSpPr>
        <p:spPr>
          <a:xfrm>
            <a:off x="3235325" y="1524000"/>
            <a:ext cx="685800" cy="338554"/>
          </a:xfrm>
          <a:prstGeom prst="rect">
            <a:avLst/>
          </a:prstGeom>
          <a:noFill/>
        </p:spPr>
        <p:txBody>
          <a:bodyPr>
            <a:spAutoFit/>
          </a:bodyPr>
          <a:lstStyle/>
          <a:p>
            <a:pPr algn="ctr">
              <a:defRPr/>
            </a:pPr>
            <a:r>
              <a:rPr lang="en-US" sz="1600" b="1" dirty="0">
                <a:latin typeface="Arial" pitchFamily="34" charset="0"/>
                <a:cs typeface="Arial" pitchFamily="34"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609600"/>
            <a:ext cx="2667000" cy="838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b="1" dirty="0">
                <a:solidFill>
                  <a:schemeClr val="tx1"/>
                </a:solidFill>
                <a:latin typeface="Arial" pitchFamily="34" charset="0"/>
                <a:cs typeface="Arial" pitchFamily="34" charset="0"/>
              </a:rPr>
              <a:t>Outputs</a:t>
            </a:r>
          </a:p>
        </p:txBody>
      </p:sp>
      <p:sp>
        <p:nvSpPr>
          <p:cNvPr id="16" name="TextBox 15"/>
          <p:cNvSpPr txBox="1"/>
          <p:nvPr/>
        </p:nvSpPr>
        <p:spPr>
          <a:xfrm>
            <a:off x="6096000" y="1524000"/>
            <a:ext cx="685800" cy="338554"/>
          </a:xfrm>
          <a:prstGeom prst="rect">
            <a:avLst/>
          </a:prstGeom>
          <a:noFill/>
        </p:spPr>
        <p:txBody>
          <a:bodyPr>
            <a:spAutoFit/>
          </a:bodyPr>
          <a:lstStyle/>
          <a:p>
            <a:pPr algn="ctr">
              <a:defRPr/>
            </a:pPr>
            <a:r>
              <a:rPr lang="en-US" sz="1600" b="1" dirty="0">
                <a:latin typeface="Arial" pitchFamily="34" charset="0"/>
                <a:cs typeface="Arial" pitchFamily="34"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 y="-76200"/>
            <a:ext cx="8534400" cy="584775"/>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200" dirty="0" smtClean="0"/>
              <a:t>Estimate Activity Resources</a:t>
            </a:r>
            <a:endParaRPr lang="en-US" sz="3200" dirty="0"/>
          </a:p>
        </p:txBody>
      </p:sp>
    </p:spTree>
    <p:extLst>
      <p:ext uri="{BB962C8B-B14F-4D97-AF65-F5344CB8AC3E}">
        <p14:creationId xmlns:p14="http://schemas.microsoft.com/office/powerpoint/2010/main" val="2689517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20">
                                            <p:bg/>
                                          </p:spTgt>
                                        </p:tgtEl>
                                        <p:attrNameLst>
                                          <p:attrName>style.visibility</p:attrName>
                                        </p:attrNameLst>
                                      </p:cBhvr>
                                      <p:to>
                                        <p:strVal val="visible"/>
                                      </p:to>
                                    </p:set>
                                    <p:anim calcmode="lin" valueType="num">
                                      <p:cBhvr additive="base">
                                        <p:cTn id="34"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20">
                                            <p:bg/>
                                          </p:spTgt>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1000"/>
                                        <p:tgtEl>
                                          <p:spTgt spid="20">
                                            <p:txEl>
                                              <p:pRg st="0" end="0"/>
                                            </p:txEl>
                                          </p:spTgt>
                                        </p:tgtEl>
                                      </p:cBhvr>
                                    </p:animEffect>
                                    <p:anim calcmode="lin" valueType="num">
                                      <p:cBhvr>
                                        <p:cTn id="39"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animEffect transition="in" filter="fade">
                                      <p:cBhvr>
                                        <p:cTn id="43" dur="1000"/>
                                        <p:tgtEl>
                                          <p:spTgt spid="20">
                                            <p:txEl>
                                              <p:pRg st="1" end="1"/>
                                            </p:txEl>
                                          </p:spTgt>
                                        </p:tgtEl>
                                      </p:cBhvr>
                                    </p:animEffect>
                                    <p:anim calcmode="lin" valueType="num">
                                      <p:cBhvr>
                                        <p:cTn id="4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xEl>
                                              <p:pRg st="2" end="2"/>
                                            </p:txEl>
                                          </p:spTgt>
                                        </p:tgtEl>
                                        <p:attrNameLst>
                                          <p:attrName>style.visibility</p:attrName>
                                        </p:attrNameLst>
                                      </p:cBhvr>
                                      <p:to>
                                        <p:strVal val="visible"/>
                                      </p:to>
                                    </p:set>
                                    <p:animEffect transition="in" filter="fade">
                                      <p:cBhvr>
                                        <p:cTn id="48" dur="1000"/>
                                        <p:tgtEl>
                                          <p:spTgt spid="20">
                                            <p:txEl>
                                              <p:pRg st="2" end="2"/>
                                            </p:txEl>
                                          </p:spTgt>
                                        </p:tgtEl>
                                      </p:cBhvr>
                                    </p:animEffect>
                                    <p:anim calcmode="lin" valueType="num">
                                      <p:cBhvr>
                                        <p:cTn id="4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xEl>
                                              <p:pRg st="3" end="3"/>
                                            </p:txEl>
                                          </p:spTgt>
                                        </p:tgtEl>
                                        <p:attrNameLst>
                                          <p:attrName>style.visibility</p:attrName>
                                        </p:attrNameLst>
                                      </p:cBhvr>
                                      <p:to>
                                        <p:strVal val="visible"/>
                                      </p:to>
                                    </p:set>
                                    <p:animEffect transition="in" filter="fade">
                                      <p:cBhvr>
                                        <p:cTn id="53" dur="1000"/>
                                        <p:tgtEl>
                                          <p:spTgt spid="20">
                                            <p:txEl>
                                              <p:pRg st="3" end="3"/>
                                            </p:txEl>
                                          </p:spTgt>
                                        </p:tgtEl>
                                      </p:cBhvr>
                                    </p:animEffect>
                                    <p:anim calcmode="lin" valueType="num">
                                      <p:cBhvr>
                                        <p:cTn id="54"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xEl>
                                              <p:pRg st="4" end="4"/>
                                            </p:txEl>
                                          </p:spTgt>
                                        </p:tgtEl>
                                        <p:attrNameLst>
                                          <p:attrName>style.visibility</p:attrName>
                                        </p:attrNameLst>
                                      </p:cBhvr>
                                      <p:to>
                                        <p:strVal val="visible"/>
                                      </p:to>
                                    </p:set>
                                    <p:animEffect transition="in" filter="fade">
                                      <p:cBhvr>
                                        <p:cTn id="58" dur="1000"/>
                                        <p:tgtEl>
                                          <p:spTgt spid="20">
                                            <p:txEl>
                                              <p:pRg st="4" end="4"/>
                                            </p:txEl>
                                          </p:spTgt>
                                        </p:tgtEl>
                                      </p:cBhvr>
                                    </p:animEffect>
                                    <p:anim calcmode="lin" valueType="num">
                                      <p:cBhvr>
                                        <p:cTn id="5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xEl>
                                              <p:pRg st="5" end="5"/>
                                            </p:txEl>
                                          </p:spTgt>
                                        </p:tgtEl>
                                        <p:attrNameLst>
                                          <p:attrName>style.visibility</p:attrName>
                                        </p:attrNameLst>
                                      </p:cBhvr>
                                      <p:to>
                                        <p:strVal val="visible"/>
                                      </p:to>
                                    </p:set>
                                    <p:animEffect transition="in" filter="fade">
                                      <p:cBhvr>
                                        <p:cTn id="63" dur="1000"/>
                                        <p:tgtEl>
                                          <p:spTgt spid="20">
                                            <p:txEl>
                                              <p:pRg st="5" end="5"/>
                                            </p:txEl>
                                          </p:spTgt>
                                        </p:tgtEl>
                                      </p:cBhvr>
                                    </p:animEffect>
                                    <p:anim calcmode="lin" valueType="num">
                                      <p:cBhvr>
                                        <p:cTn id="64"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5" end="5"/>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xEl>
                                              <p:pRg st="6" end="6"/>
                                            </p:txEl>
                                          </p:spTgt>
                                        </p:tgtEl>
                                        <p:attrNameLst>
                                          <p:attrName>style.visibility</p:attrName>
                                        </p:attrNameLst>
                                      </p:cBhvr>
                                      <p:to>
                                        <p:strVal val="visible"/>
                                      </p:to>
                                    </p:set>
                                    <p:animEffect transition="in" filter="fade">
                                      <p:cBhvr>
                                        <p:cTn id="68" dur="1000"/>
                                        <p:tgtEl>
                                          <p:spTgt spid="20">
                                            <p:txEl>
                                              <p:pRg st="6" end="6"/>
                                            </p:txEl>
                                          </p:spTgt>
                                        </p:tgtEl>
                                      </p:cBhvr>
                                    </p:animEffect>
                                    <p:anim calcmode="lin" valueType="num">
                                      <p:cBhvr>
                                        <p:cTn id="69"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20">
                                            <p:txEl>
                                              <p:pRg st="6" end="6"/>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xEl>
                                              <p:pRg st="7" end="7"/>
                                            </p:txEl>
                                          </p:spTgt>
                                        </p:tgtEl>
                                        <p:attrNameLst>
                                          <p:attrName>style.visibility</p:attrName>
                                        </p:attrNameLst>
                                      </p:cBhvr>
                                      <p:to>
                                        <p:strVal val="visible"/>
                                      </p:to>
                                    </p:set>
                                    <p:animEffect transition="in" filter="fade">
                                      <p:cBhvr>
                                        <p:cTn id="73" dur="1000"/>
                                        <p:tgtEl>
                                          <p:spTgt spid="20">
                                            <p:txEl>
                                              <p:pRg st="7" end="7"/>
                                            </p:txEl>
                                          </p:spTgt>
                                        </p:tgtEl>
                                      </p:cBhvr>
                                    </p:animEffect>
                                    <p:anim calcmode="lin" valueType="num">
                                      <p:cBhvr>
                                        <p:cTn id="74"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75" dur="1000" fill="hold"/>
                                        <p:tgtEl>
                                          <p:spTgt spid="20">
                                            <p:txEl>
                                              <p:pRg st="7" end="7"/>
                                            </p:txEl>
                                          </p:spTgt>
                                        </p:tgtEl>
                                        <p:attrNameLst>
                                          <p:attrName>ppt_y</p:attrName>
                                        </p:attrNameLst>
                                      </p:cBhvr>
                                      <p:tavLst>
                                        <p:tav tm="0">
                                          <p:val>
                                            <p:strVal val="#ppt_y+.1"/>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bg/>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8">
                                            <p:txEl>
                                              <p:pRg st="0" end="0"/>
                                            </p:txEl>
                                          </p:spTgt>
                                        </p:tgtEl>
                                        <p:attrNameLst>
                                          <p:attrName>style.visibility</p:attrName>
                                        </p:attrNameLst>
                                      </p:cBhvr>
                                      <p:to>
                                        <p:strVal val="visible"/>
                                      </p:to>
                                    </p:set>
                                    <p:anim calcmode="lin" valueType="num">
                                      <p:cBhvr additive="base">
                                        <p:cTn id="8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8">
                                            <p:txEl>
                                              <p:pRg st="1" end="1"/>
                                            </p:txEl>
                                          </p:spTgt>
                                        </p:tgtEl>
                                        <p:attrNameLst>
                                          <p:attrName>style.visibility</p:attrName>
                                        </p:attrNameLst>
                                      </p:cBhvr>
                                      <p:to>
                                        <p:strVal val="visible"/>
                                      </p:to>
                                    </p:set>
                                    <p:anim calcmode="lin" valueType="num">
                                      <p:cBhvr additive="base">
                                        <p:cTn id="8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8">
                                            <p:txEl>
                                              <p:pRg st="2" end="2"/>
                                            </p:txEl>
                                          </p:spTgt>
                                        </p:tgtEl>
                                        <p:attrNameLst>
                                          <p:attrName>style.visibility</p:attrName>
                                        </p:attrNameLst>
                                      </p:cBhvr>
                                      <p:to>
                                        <p:strVal val="visible"/>
                                      </p:to>
                                    </p:set>
                                    <p:anim calcmode="lin" valueType="num">
                                      <p:cBhvr additive="base">
                                        <p:cTn id="9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8">
                                            <p:txEl>
                                              <p:pRg st="3" end="3"/>
                                            </p:txEl>
                                          </p:spTgt>
                                        </p:tgtEl>
                                        <p:attrNameLst>
                                          <p:attrName>style.visibility</p:attrName>
                                        </p:attrNameLst>
                                      </p:cBhvr>
                                      <p:to>
                                        <p:strVal val="visible"/>
                                      </p:to>
                                    </p:set>
                                    <p:anim calcmode="lin" valueType="num">
                                      <p:cBhvr additive="base">
                                        <p:cTn id="94"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8">
                                            <p:txEl>
                                              <p:pRg st="4" end="4"/>
                                            </p:txEl>
                                          </p:spTgt>
                                        </p:tgtEl>
                                        <p:attrNameLst>
                                          <p:attrName>style.visibility</p:attrName>
                                        </p:attrNameLst>
                                      </p:cBhvr>
                                      <p:to>
                                        <p:strVal val="visible"/>
                                      </p:to>
                                    </p:set>
                                    <p:anim calcmode="lin" valueType="num">
                                      <p:cBhvr additive="base">
                                        <p:cTn id="98"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8">
                                            <p:txEl>
                                              <p:pRg st="5" end="5"/>
                                            </p:txEl>
                                          </p:spTgt>
                                        </p:tgtEl>
                                        <p:attrNameLst>
                                          <p:attrName>style.visibility</p:attrName>
                                        </p:attrNameLst>
                                      </p:cBhvr>
                                      <p:to>
                                        <p:strVal val="visible"/>
                                      </p:to>
                                    </p:set>
                                    <p:anim calcmode="lin" valueType="num">
                                      <p:cBhvr additive="base">
                                        <p:cTn id="10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4">
                                            <p:bg/>
                                          </p:spTgt>
                                        </p:tgtEl>
                                        <p:attrNameLst>
                                          <p:attrName>style.visibility</p:attrName>
                                        </p:attrNameLst>
                                      </p:cBhvr>
                                      <p:to>
                                        <p:strVal val="visible"/>
                                      </p:to>
                                    </p:set>
                                    <p:anim calcmode="lin" valueType="num">
                                      <p:cBhvr additive="base">
                                        <p:cTn id="106"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07" dur="500" fill="hold"/>
                                        <p:tgtEl>
                                          <p:spTgt spid="14">
                                            <p:bg/>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4">
                                            <p:txEl>
                                              <p:pRg st="0" end="0"/>
                                            </p:txEl>
                                          </p:spTgt>
                                        </p:tgtEl>
                                        <p:attrNameLst>
                                          <p:attrName>style.visibility</p:attrName>
                                        </p:attrNameLst>
                                      </p:cBhvr>
                                      <p:to>
                                        <p:strVal val="visible"/>
                                      </p:to>
                                    </p:set>
                                    <p:anim calcmode="lin" valueType="num">
                                      <p:cBhvr additive="base">
                                        <p:cTn id="11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4">
                                            <p:txEl>
                                              <p:pRg st="1" end="1"/>
                                            </p:txEl>
                                          </p:spTgt>
                                        </p:tgtEl>
                                        <p:attrNameLst>
                                          <p:attrName>style.visibility</p:attrName>
                                        </p:attrNameLst>
                                      </p:cBhvr>
                                      <p:to>
                                        <p:strVal val="visible"/>
                                      </p:to>
                                    </p:set>
                                    <p:anim calcmode="lin" valueType="num">
                                      <p:cBhvr additive="base">
                                        <p:cTn id="11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4">
                                            <p:txEl>
                                              <p:pRg st="2" end="2"/>
                                            </p:txEl>
                                          </p:spTgt>
                                        </p:tgtEl>
                                        <p:attrNameLst>
                                          <p:attrName>style.visibility</p:attrName>
                                        </p:attrNameLst>
                                      </p:cBhvr>
                                      <p:to>
                                        <p:strVal val="visible"/>
                                      </p:to>
                                    </p:set>
                                    <p:anim calcmode="lin" valueType="num">
                                      <p:cBhvr additive="base">
                                        <p:cTn id="11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4">
                                            <p:txEl>
                                              <p:pRg st="3" end="3"/>
                                            </p:txEl>
                                          </p:spTgt>
                                        </p:tgtEl>
                                        <p:attrNameLst>
                                          <p:attrName>style.visibility</p:attrName>
                                        </p:attrNameLst>
                                      </p:cBhvr>
                                      <p:to>
                                        <p:strVal val="visible"/>
                                      </p:to>
                                    </p:set>
                                    <p:anim calcmode="lin" valueType="num">
                                      <p:cBhvr additive="base">
                                        <p:cTn id="122"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8" grpId="0" build="p" animBg="1"/>
      <p:bldP spid="20" grpId="0" build="p" animBg="1"/>
      <p:bldP spid="8" grpId="0"/>
      <p:bldP spid="12"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381" y="989938"/>
            <a:ext cx="7554035" cy="5868062"/>
          </a:xfrm>
          <a:prstGeom prst="rect">
            <a:avLst/>
          </a:prstGeom>
        </p:spPr>
      </p:pic>
      <p:sp>
        <p:nvSpPr>
          <p:cNvPr id="5" name="TextBox 4"/>
          <p:cNvSpPr txBox="1"/>
          <p:nvPr/>
        </p:nvSpPr>
        <p:spPr>
          <a:xfrm>
            <a:off x="899592" y="106233"/>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1471589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Schedule Management Plan</a:t>
            </a:r>
          </a:p>
          <a:p>
            <a:pPr>
              <a:spcBef>
                <a:spcPts val="0"/>
              </a:spcBef>
              <a:buClr>
                <a:schemeClr val="tx1"/>
              </a:buClr>
              <a:buFont typeface="Wingdings" pitchFamily="2" charset="2"/>
              <a:buChar char="§"/>
            </a:pPr>
            <a:r>
              <a:rPr lang="en-US" sz="2800" dirty="0" smtClean="0">
                <a:solidFill>
                  <a:schemeClr val="accent1">
                    <a:lumMod val="50000"/>
                  </a:schemeClr>
                </a:solidFill>
              </a:rPr>
              <a:t>Activity List</a:t>
            </a:r>
          </a:p>
          <a:p>
            <a:pPr>
              <a:spcBef>
                <a:spcPts val="0"/>
              </a:spcBef>
              <a:buClr>
                <a:schemeClr val="tx1"/>
              </a:buClr>
              <a:buFont typeface="Wingdings" pitchFamily="2" charset="2"/>
              <a:buChar char="§"/>
            </a:pPr>
            <a:r>
              <a:rPr lang="en-US" sz="2800" dirty="0" smtClean="0">
                <a:solidFill>
                  <a:schemeClr val="accent1">
                    <a:lumMod val="50000"/>
                  </a:schemeClr>
                </a:solidFill>
              </a:rPr>
              <a:t>Activity Attributes</a:t>
            </a:r>
          </a:p>
          <a:p>
            <a:pPr>
              <a:spcBef>
                <a:spcPts val="0"/>
              </a:spcBef>
              <a:buClr>
                <a:schemeClr val="tx1"/>
              </a:buClr>
              <a:buFont typeface="Wingdings" pitchFamily="2" charset="2"/>
              <a:buChar char="§"/>
            </a:pPr>
            <a:r>
              <a:rPr lang="en-US" sz="2800" dirty="0" smtClean="0">
                <a:solidFill>
                  <a:schemeClr val="accent1">
                    <a:lumMod val="50000"/>
                  </a:schemeClr>
                </a:solidFill>
              </a:rPr>
              <a:t>Resource Calendars</a:t>
            </a:r>
          </a:p>
          <a:p>
            <a:pPr>
              <a:spcBef>
                <a:spcPts val="0"/>
              </a:spcBef>
              <a:buClr>
                <a:schemeClr val="tx1"/>
              </a:buClr>
              <a:buFont typeface="Wingdings" pitchFamily="2" charset="2"/>
              <a:buChar char="§"/>
            </a:pPr>
            <a:r>
              <a:rPr lang="en-US" sz="2800" dirty="0" smtClean="0">
                <a:solidFill>
                  <a:schemeClr val="accent1">
                    <a:lumMod val="50000"/>
                  </a:schemeClr>
                </a:solidFill>
              </a:rPr>
              <a:t>Risk Register</a:t>
            </a:r>
          </a:p>
          <a:p>
            <a:pPr>
              <a:spcBef>
                <a:spcPts val="0"/>
              </a:spcBef>
              <a:buClr>
                <a:schemeClr val="tx1"/>
              </a:buClr>
              <a:buFont typeface="Wingdings" pitchFamily="2" charset="2"/>
              <a:buChar char="§"/>
            </a:pPr>
            <a:r>
              <a:rPr lang="en-US" sz="2800" dirty="0" smtClean="0">
                <a:solidFill>
                  <a:schemeClr val="accent1">
                    <a:lumMod val="50000"/>
                  </a:schemeClr>
                </a:solidFill>
              </a:rPr>
              <a:t>Activity Cost Estimates</a:t>
            </a:r>
          </a:p>
          <a:p>
            <a:pPr>
              <a:spcBef>
                <a:spcPts val="0"/>
              </a:spcBef>
              <a:buClr>
                <a:schemeClr val="tx1"/>
              </a:buClr>
              <a:buFont typeface="Wingdings" pitchFamily="2" charset="2"/>
              <a:buChar char="§"/>
            </a:pPr>
            <a:r>
              <a:rPr lang="en-US" sz="2800" dirty="0" smtClean="0">
                <a:solidFill>
                  <a:schemeClr val="accent1">
                    <a:lumMod val="50000"/>
                  </a:schemeClr>
                </a:solidFill>
              </a:rPr>
              <a:t>Enterprise Environmental Factors</a:t>
            </a:r>
          </a:p>
          <a:p>
            <a:pPr>
              <a:spcBef>
                <a:spcPts val="0"/>
              </a:spcBef>
              <a:buClr>
                <a:schemeClr val="tx1"/>
              </a:buClr>
              <a:buFont typeface="Wingdings" pitchFamily="2" charset="2"/>
              <a:buChar char="§"/>
            </a:pPr>
            <a:r>
              <a:rPr lang="en-US" sz="2800" dirty="0" smtClean="0">
                <a:solidFill>
                  <a:schemeClr val="accent1">
                    <a:lumMod val="50000"/>
                  </a:schemeClr>
                </a:solidFill>
              </a:rPr>
              <a:t>Organizational Process Assets</a:t>
            </a:r>
            <a:endParaRPr lang="en-US" sz="2800" dirty="0">
              <a:solidFill>
                <a:schemeClr val="accent1">
                  <a:lumMod val="50000"/>
                </a:schemeClr>
              </a:solidFill>
            </a:endParaRPr>
          </a:p>
        </p:txBody>
      </p:sp>
      <p:sp>
        <p:nvSpPr>
          <p:cNvPr id="6" name="Rectangle 5"/>
          <p:cNvSpPr/>
          <p:nvPr/>
        </p:nvSpPr>
        <p:spPr>
          <a:xfrm>
            <a:off x="3392139" y="76200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83381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5248F4A-5262-461D-9491-643E0C816ED0}" type="slidenum">
              <a:rPr lang="en-US"/>
              <a:pPr/>
              <a:t>6</a:t>
            </a:fld>
            <a:endParaRPr lang="en-US"/>
          </a:p>
        </p:txBody>
      </p:sp>
      <p:sp>
        <p:nvSpPr>
          <p:cNvPr id="177154" name="Rectangle 2"/>
          <p:cNvSpPr>
            <a:spLocks noGrp="1" noChangeArrowheads="1"/>
          </p:cNvSpPr>
          <p:nvPr>
            <p:ph type="title"/>
          </p:nvPr>
        </p:nvSpPr>
        <p:spPr>
          <a:xfrm>
            <a:off x="457200" y="274638"/>
            <a:ext cx="8229600" cy="850106"/>
          </a:xfrm>
        </p:spPr>
        <p:txBody>
          <a:bodyPr>
            <a:normAutofit/>
          </a:bodyPr>
          <a:lstStyle/>
          <a:p>
            <a:r>
              <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Activity Lists and Attributes</a:t>
            </a:r>
          </a:p>
        </p:txBody>
      </p:sp>
      <p:sp>
        <p:nvSpPr>
          <p:cNvPr id="177155" name="Rectangle 3"/>
          <p:cNvSpPr>
            <a:spLocks noGrp="1" noChangeArrowheads="1"/>
          </p:cNvSpPr>
          <p:nvPr>
            <p:ph type="body" idx="1"/>
          </p:nvPr>
        </p:nvSpPr>
        <p:spPr>
          <a:xfrm>
            <a:off x="457200" y="1268760"/>
            <a:ext cx="8229600" cy="4525963"/>
          </a:xfrm>
        </p:spPr>
        <p:txBody>
          <a:bodyPr>
            <a:normAutofit lnSpcReduction="10000"/>
          </a:bodyPr>
          <a:lstStyle/>
          <a:p>
            <a:pPr>
              <a:spcBef>
                <a:spcPct val="40000"/>
              </a:spcBef>
            </a:pPr>
            <a:r>
              <a:rPr lang="en-US" sz="2600" dirty="0"/>
              <a:t>An </a:t>
            </a:r>
            <a:r>
              <a:rPr lang="en-US" sz="2600" b="1" dirty="0">
                <a:solidFill>
                  <a:srgbClr val="FF0000"/>
                </a:solidFill>
              </a:rPr>
              <a:t>activity list</a:t>
            </a:r>
            <a:r>
              <a:rPr lang="en-US" sz="2600" dirty="0">
                <a:solidFill>
                  <a:srgbClr val="FF0000"/>
                </a:solidFill>
              </a:rPr>
              <a:t> </a:t>
            </a:r>
            <a:r>
              <a:rPr lang="en-US" sz="2600" dirty="0"/>
              <a:t>is a tabulation of activities to be included on a project schedule. The list should include:</a:t>
            </a:r>
          </a:p>
          <a:p>
            <a:pPr lvl="1">
              <a:spcBef>
                <a:spcPct val="40000"/>
              </a:spcBef>
            </a:pPr>
            <a:r>
              <a:rPr lang="en-US" sz="2400" dirty="0"/>
              <a:t>The activity name</a:t>
            </a:r>
          </a:p>
          <a:p>
            <a:pPr lvl="1">
              <a:spcBef>
                <a:spcPct val="40000"/>
              </a:spcBef>
            </a:pPr>
            <a:r>
              <a:rPr lang="en-US" sz="2400" dirty="0"/>
              <a:t>An activity identifier or number</a:t>
            </a:r>
          </a:p>
          <a:p>
            <a:pPr lvl="1">
              <a:spcBef>
                <a:spcPct val="40000"/>
              </a:spcBef>
            </a:pPr>
            <a:r>
              <a:rPr lang="en-US" sz="2400" dirty="0"/>
              <a:t>A brief description of the activity</a:t>
            </a:r>
          </a:p>
          <a:p>
            <a:pPr>
              <a:spcBef>
                <a:spcPct val="40000"/>
              </a:spcBef>
            </a:pPr>
            <a:r>
              <a:rPr lang="en-US" sz="2600" b="1" dirty="0">
                <a:solidFill>
                  <a:srgbClr val="FF0000"/>
                </a:solidFill>
              </a:rPr>
              <a:t>Activity attributes</a:t>
            </a:r>
            <a:r>
              <a:rPr lang="en-US" sz="2600" dirty="0">
                <a:solidFill>
                  <a:srgbClr val="FF0000"/>
                </a:solidFill>
              </a:rPr>
              <a:t> </a:t>
            </a:r>
            <a:r>
              <a:rPr lang="en-US" sz="2600" dirty="0"/>
              <a:t>provide more information about each activity, such as predecessors, successors, logical relationships, leads and lags, resource requirements, constraints, imposed dates, and assumptions related to the activity.</a:t>
            </a:r>
          </a:p>
          <a:p>
            <a:pPr lvl="1"/>
            <a:endParaRPr lang="en-US" dirty="0"/>
          </a:p>
        </p:txBody>
      </p:sp>
    </p:spTree>
    <p:extLst>
      <p:ext uri="{BB962C8B-B14F-4D97-AF65-F5344CB8AC3E}">
        <p14:creationId xmlns:p14="http://schemas.microsoft.com/office/powerpoint/2010/main" val="1710321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4" name="Picture 3"/>
          <p:cNvPicPr>
            <a:picLocks noChangeAspect="1"/>
          </p:cNvPicPr>
          <p:nvPr/>
        </p:nvPicPr>
        <p:blipFill>
          <a:blip r:embed="rId3"/>
          <a:stretch>
            <a:fillRect/>
          </a:stretch>
        </p:blipFill>
        <p:spPr>
          <a:xfrm>
            <a:off x="35582" y="2133600"/>
            <a:ext cx="9108418" cy="1109761"/>
          </a:xfrm>
          <a:prstGeom prst="rect">
            <a:avLst/>
          </a:prstGeom>
        </p:spPr>
      </p:pic>
    </p:spTree>
    <p:extLst>
      <p:ext uri="{BB962C8B-B14F-4D97-AF65-F5344CB8AC3E}">
        <p14:creationId xmlns:p14="http://schemas.microsoft.com/office/powerpoint/2010/main" val="42595669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86000"/>
            <a:ext cx="9144000" cy="1042950"/>
          </a:xfrm>
          <a:prstGeom prst="rect">
            <a:avLst/>
          </a:prstGeom>
        </p:spPr>
      </p:pic>
    </p:spTree>
    <p:extLst>
      <p:ext uri="{BB962C8B-B14F-4D97-AF65-F5344CB8AC3E}">
        <p14:creationId xmlns:p14="http://schemas.microsoft.com/office/powerpoint/2010/main" val="722919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36496" y="2362200"/>
            <a:ext cx="9107504" cy="1168431"/>
          </a:xfrm>
          <a:prstGeom prst="rect">
            <a:avLst/>
          </a:prstGeom>
        </p:spPr>
      </p:pic>
    </p:spTree>
    <p:extLst>
      <p:ext uri="{BB962C8B-B14F-4D97-AF65-F5344CB8AC3E}">
        <p14:creationId xmlns:p14="http://schemas.microsoft.com/office/powerpoint/2010/main" val="3274329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080101"/>
            <a:ext cx="9144000" cy="2686863"/>
          </a:xfrm>
          <a:prstGeom prst="rect">
            <a:avLst/>
          </a:prstGeom>
        </p:spPr>
      </p:pic>
    </p:spTree>
    <p:extLst>
      <p:ext uri="{BB962C8B-B14F-4D97-AF65-F5344CB8AC3E}">
        <p14:creationId xmlns:p14="http://schemas.microsoft.com/office/powerpoint/2010/main" val="1651933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2341" y="2336697"/>
            <a:ext cx="9146341" cy="1207611"/>
          </a:xfrm>
          <a:prstGeom prst="rect">
            <a:avLst/>
          </a:prstGeom>
        </p:spPr>
      </p:pic>
    </p:spTree>
    <p:extLst>
      <p:ext uri="{BB962C8B-B14F-4D97-AF65-F5344CB8AC3E}">
        <p14:creationId xmlns:p14="http://schemas.microsoft.com/office/powerpoint/2010/main" val="2325719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24676" y="2057400"/>
            <a:ext cx="9119324" cy="1153018"/>
          </a:xfrm>
          <a:prstGeom prst="rect">
            <a:avLst/>
          </a:prstGeom>
        </p:spPr>
      </p:pic>
      <p:pic>
        <p:nvPicPr>
          <p:cNvPr id="8" name="Picture 7"/>
          <p:cNvPicPr>
            <a:picLocks noChangeAspect="1"/>
          </p:cNvPicPr>
          <p:nvPr/>
        </p:nvPicPr>
        <p:blipFill>
          <a:blip r:embed="rId4"/>
          <a:stretch>
            <a:fillRect/>
          </a:stretch>
        </p:blipFill>
        <p:spPr>
          <a:xfrm>
            <a:off x="0" y="3657600"/>
            <a:ext cx="9144000" cy="2309840"/>
          </a:xfrm>
          <a:prstGeom prst="rect">
            <a:avLst/>
          </a:prstGeom>
        </p:spPr>
      </p:pic>
    </p:spTree>
    <p:extLst>
      <p:ext uri="{BB962C8B-B14F-4D97-AF65-F5344CB8AC3E}">
        <p14:creationId xmlns:p14="http://schemas.microsoft.com/office/powerpoint/2010/main" val="79513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567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Expert Judgment</a:t>
            </a:r>
          </a:p>
          <a:p>
            <a:pPr>
              <a:spcBef>
                <a:spcPts val="0"/>
              </a:spcBef>
              <a:buClr>
                <a:schemeClr val="tx1"/>
              </a:buClr>
              <a:buFont typeface="Wingdings" pitchFamily="2" charset="2"/>
              <a:buChar char="§"/>
            </a:pPr>
            <a:r>
              <a:rPr lang="en-US" sz="2800" dirty="0" smtClean="0">
                <a:solidFill>
                  <a:schemeClr val="accent1">
                    <a:lumMod val="50000"/>
                  </a:schemeClr>
                </a:solidFill>
              </a:rPr>
              <a:t>Alternatives Analysis</a:t>
            </a:r>
          </a:p>
          <a:p>
            <a:pPr>
              <a:spcBef>
                <a:spcPts val="0"/>
              </a:spcBef>
              <a:buClr>
                <a:schemeClr val="tx1"/>
              </a:buClr>
              <a:buFont typeface="Wingdings" pitchFamily="2" charset="2"/>
              <a:buChar char="§"/>
            </a:pPr>
            <a:r>
              <a:rPr lang="en-US" sz="2800" dirty="0" smtClean="0">
                <a:solidFill>
                  <a:schemeClr val="accent1">
                    <a:lumMod val="50000"/>
                  </a:schemeClr>
                </a:solidFill>
              </a:rPr>
              <a:t>Published Estimating Data</a:t>
            </a:r>
          </a:p>
          <a:p>
            <a:pPr>
              <a:spcBef>
                <a:spcPts val="0"/>
              </a:spcBef>
              <a:buClr>
                <a:schemeClr val="tx1"/>
              </a:buClr>
              <a:buFont typeface="Wingdings" pitchFamily="2" charset="2"/>
              <a:buChar char="§"/>
            </a:pPr>
            <a:r>
              <a:rPr lang="en-US" sz="2800" dirty="0" smtClean="0">
                <a:solidFill>
                  <a:schemeClr val="accent1">
                    <a:lumMod val="50000"/>
                  </a:schemeClr>
                </a:solidFill>
              </a:rPr>
              <a:t>Bottom-up Estimating</a:t>
            </a:r>
          </a:p>
          <a:p>
            <a:pPr>
              <a:spcBef>
                <a:spcPts val="0"/>
              </a:spcBef>
              <a:buClr>
                <a:schemeClr val="tx1"/>
              </a:buClr>
              <a:buFont typeface="Wingdings" pitchFamily="2" charset="2"/>
              <a:buChar char="§"/>
            </a:pPr>
            <a:r>
              <a:rPr lang="en-US" sz="2800" dirty="0" smtClean="0">
                <a:solidFill>
                  <a:schemeClr val="accent1">
                    <a:lumMod val="50000"/>
                  </a:schemeClr>
                </a:solidFill>
              </a:rPr>
              <a:t>Project Management Software</a:t>
            </a:r>
            <a:endParaRPr lang="en-US" sz="2800" dirty="0">
              <a:solidFill>
                <a:srgbClr val="020202"/>
              </a:solidFill>
              <a:latin typeface="Gill Sans MT Condensed" pitchFamily="34" charset="0"/>
            </a:endParaRPr>
          </a:p>
        </p:txBody>
      </p:sp>
      <p:sp>
        <p:nvSpPr>
          <p:cNvPr id="6" name="Rectangle 5"/>
          <p:cNvSpPr/>
          <p:nvPr/>
        </p:nvSpPr>
        <p:spPr>
          <a:xfrm>
            <a:off x="1653943" y="816114"/>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20019321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09800"/>
            <a:ext cx="9144000" cy="1250280"/>
          </a:xfrm>
          <a:prstGeom prst="rect">
            <a:avLst/>
          </a:prstGeom>
        </p:spPr>
      </p:pic>
    </p:spTree>
    <p:extLst>
      <p:ext uri="{BB962C8B-B14F-4D97-AF65-F5344CB8AC3E}">
        <p14:creationId xmlns:p14="http://schemas.microsoft.com/office/powerpoint/2010/main" val="33879527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440143"/>
            <a:ext cx="9144000" cy="1478560"/>
          </a:xfrm>
          <a:prstGeom prst="rect">
            <a:avLst/>
          </a:prstGeom>
        </p:spPr>
      </p:pic>
    </p:spTree>
    <p:extLst>
      <p:ext uri="{BB962C8B-B14F-4D97-AF65-F5344CB8AC3E}">
        <p14:creationId xmlns:p14="http://schemas.microsoft.com/office/powerpoint/2010/main" val="5083631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4010" y="2209800"/>
            <a:ext cx="9148010" cy="1161987"/>
          </a:xfrm>
          <a:prstGeom prst="rect">
            <a:avLst/>
          </a:prstGeom>
        </p:spPr>
      </p:pic>
    </p:spTree>
    <p:extLst>
      <p:ext uri="{BB962C8B-B14F-4D97-AF65-F5344CB8AC3E}">
        <p14:creationId xmlns:p14="http://schemas.microsoft.com/office/powerpoint/2010/main" val="192485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274638"/>
            <a:ext cx="8229600" cy="922114"/>
          </a:xfrm>
        </p:spPr>
        <p:txBody>
          <a:bodyPr>
            <a:normAutofit/>
          </a:bodyPr>
          <a:lstStyle/>
          <a:p>
            <a:r>
              <a:rPr lang="en-US"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Milestones</a:t>
            </a:r>
          </a:p>
        </p:txBody>
      </p:sp>
      <p:sp>
        <p:nvSpPr>
          <p:cNvPr id="178179" name="Rectangle 3"/>
          <p:cNvSpPr>
            <a:spLocks noGrp="1" noChangeArrowheads="1"/>
          </p:cNvSpPr>
          <p:nvPr>
            <p:ph type="body" idx="1"/>
          </p:nvPr>
        </p:nvSpPr>
        <p:spPr>
          <a:xfrm>
            <a:off x="381000" y="1124744"/>
            <a:ext cx="8458200" cy="5616624"/>
          </a:xfrm>
        </p:spPr>
        <p:txBody>
          <a:bodyPr>
            <a:noAutofit/>
          </a:bodyPr>
          <a:lstStyle/>
          <a:p>
            <a:pPr>
              <a:spcBef>
                <a:spcPct val="100000"/>
              </a:spcBef>
            </a:pPr>
            <a:r>
              <a:rPr lang="en-US" sz="2800" dirty="0">
                <a:latin typeface="Arial" pitchFamily="34" charset="0"/>
                <a:cs typeface="Arial" pitchFamily="34" charset="0"/>
              </a:rPr>
              <a:t>A </a:t>
            </a:r>
            <a:r>
              <a:rPr lang="en-US" sz="2800" b="1" dirty="0" smtClean="0">
                <a:solidFill>
                  <a:srgbClr val="FF0000"/>
                </a:solidFill>
                <a:latin typeface="Arial" pitchFamily="34" charset="0"/>
                <a:cs typeface="Arial" pitchFamily="34" charset="0"/>
              </a:rPr>
              <a:t>Milestone</a:t>
            </a:r>
            <a:r>
              <a:rPr lang="en-US" sz="2800" dirty="0" smtClean="0">
                <a:solidFill>
                  <a:srgbClr val="FF0000"/>
                </a:solidFill>
                <a:latin typeface="Arial" pitchFamily="34" charset="0"/>
                <a:cs typeface="Arial" pitchFamily="34" charset="0"/>
              </a:rPr>
              <a:t> </a:t>
            </a:r>
            <a:r>
              <a:rPr lang="en-US" sz="2800" dirty="0">
                <a:latin typeface="Arial" pitchFamily="34" charset="0"/>
                <a:cs typeface="Arial" pitchFamily="34" charset="0"/>
              </a:rPr>
              <a:t>is a significant event that normally has no duration.</a:t>
            </a:r>
          </a:p>
          <a:p>
            <a:pPr>
              <a:spcBef>
                <a:spcPct val="100000"/>
              </a:spcBef>
            </a:pPr>
            <a:r>
              <a:rPr lang="en-US" sz="2800" dirty="0">
                <a:latin typeface="Arial" pitchFamily="34" charset="0"/>
                <a:cs typeface="Arial" pitchFamily="34" charset="0"/>
              </a:rPr>
              <a:t>It often takes several activities and a lot of work to complete a milestone.</a:t>
            </a:r>
          </a:p>
          <a:p>
            <a:pPr>
              <a:spcBef>
                <a:spcPct val="100000"/>
              </a:spcBef>
            </a:pPr>
            <a:r>
              <a:rPr lang="en-US" sz="2800" dirty="0">
                <a:latin typeface="Arial" pitchFamily="34" charset="0"/>
                <a:cs typeface="Arial" pitchFamily="34" charset="0"/>
              </a:rPr>
              <a:t>Milestones are useful tools for setting schedule goals and monitoring progress.</a:t>
            </a:r>
          </a:p>
          <a:p>
            <a:pPr>
              <a:spcBef>
                <a:spcPct val="100000"/>
              </a:spcBef>
            </a:pPr>
            <a:r>
              <a:rPr lang="en-US" sz="2800" dirty="0">
                <a:latin typeface="Arial" pitchFamily="34" charset="0"/>
                <a:cs typeface="Arial" pitchFamily="34" charset="0"/>
              </a:rPr>
              <a:t>Examples include completion and customer sign-off on key documents and completion of specific </a:t>
            </a:r>
            <a:r>
              <a:rPr lang="en-US" sz="2800" dirty="0" smtClean="0">
                <a:latin typeface="Arial" pitchFamily="34" charset="0"/>
                <a:cs typeface="Arial" pitchFamily="34" charset="0"/>
              </a:rPr>
              <a:t>products</a:t>
            </a:r>
          </a:p>
          <a:p>
            <a:r>
              <a:rPr lang="en-AU" sz="2800" dirty="0" smtClean="0"/>
              <a:t>High </a:t>
            </a:r>
            <a:r>
              <a:rPr lang="en-AU" sz="2800" dirty="0"/>
              <a:t>level milestones are given in project </a:t>
            </a:r>
            <a:r>
              <a:rPr lang="en-AU" sz="2800" dirty="0" smtClean="0"/>
              <a:t>charter</a:t>
            </a:r>
            <a:endParaRPr lang="en-AU" sz="2800" dirty="0"/>
          </a:p>
          <a:p>
            <a:pPr>
              <a:spcBef>
                <a:spcPct val="100000"/>
              </a:spcBef>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9676334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405754"/>
            <a:ext cx="9144000" cy="2315071"/>
          </a:xfrm>
          <a:prstGeom prst="rect">
            <a:avLst/>
          </a:prstGeom>
        </p:spPr>
      </p:pic>
    </p:spTree>
    <p:extLst>
      <p:ext uri="{BB962C8B-B14F-4D97-AF65-F5344CB8AC3E}">
        <p14:creationId xmlns:p14="http://schemas.microsoft.com/office/powerpoint/2010/main" val="2009397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440143"/>
            <a:ext cx="9144000" cy="1703917"/>
          </a:xfrm>
          <a:prstGeom prst="rect">
            <a:avLst/>
          </a:prstGeom>
        </p:spPr>
      </p:pic>
    </p:spTree>
    <p:extLst>
      <p:ext uri="{BB962C8B-B14F-4D97-AF65-F5344CB8AC3E}">
        <p14:creationId xmlns:p14="http://schemas.microsoft.com/office/powerpoint/2010/main" val="1925295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buFont typeface="Wingdings" pitchFamily="2" charset="2"/>
              <a:buChar char="§"/>
            </a:pPr>
            <a:r>
              <a:rPr lang="en-US" sz="2800" dirty="0" smtClean="0">
                <a:solidFill>
                  <a:schemeClr val="accent1">
                    <a:lumMod val="50000"/>
                  </a:schemeClr>
                </a:solidFill>
              </a:rPr>
              <a:t>Activity Resource Requirements</a:t>
            </a:r>
          </a:p>
          <a:p>
            <a:pPr>
              <a:spcBef>
                <a:spcPts val="0"/>
              </a:spcBef>
              <a:buClr>
                <a:schemeClr val="tx1"/>
              </a:buClr>
              <a:buFont typeface="Wingdings" pitchFamily="2" charset="2"/>
              <a:buChar char="§"/>
            </a:pPr>
            <a:r>
              <a:rPr lang="en-US" sz="2800" dirty="0" smtClean="0">
                <a:solidFill>
                  <a:schemeClr val="accent1">
                    <a:lumMod val="50000"/>
                  </a:schemeClr>
                </a:solidFill>
              </a:rPr>
              <a:t>Resource Breakdown Structure</a:t>
            </a:r>
          </a:p>
          <a:p>
            <a:pPr>
              <a:spcBef>
                <a:spcPts val="0"/>
              </a:spcBef>
              <a:buClr>
                <a:schemeClr val="tx1"/>
              </a:buClr>
              <a:buFont typeface="Wingdings" pitchFamily="2" charset="2"/>
              <a:buChar char="§"/>
            </a:pPr>
            <a:r>
              <a:rPr lang="en-US" sz="2800" dirty="0" smtClean="0">
                <a:solidFill>
                  <a:schemeClr val="accent1">
                    <a:lumMod val="50000"/>
                  </a:schemeClr>
                </a:solidFill>
              </a:rPr>
              <a:t>Project Documents Updates</a:t>
            </a:r>
            <a:endParaRPr lang="en-US" sz="2800" dirty="0">
              <a:solidFill>
                <a:srgbClr val="020202"/>
              </a:solidFill>
              <a:latin typeface="Gill Sans MT Condensed" pitchFamily="34" charset="0"/>
            </a:endParaRPr>
          </a:p>
        </p:txBody>
      </p:sp>
      <p:sp>
        <p:nvSpPr>
          <p:cNvPr id="6" name="Rectangle 5"/>
          <p:cNvSpPr/>
          <p:nvPr/>
        </p:nvSpPr>
        <p:spPr>
          <a:xfrm>
            <a:off x="3139672" y="76200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spTree>
    <p:extLst>
      <p:ext uri="{BB962C8B-B14F-4D97-AF65-F5344CB8AC3E}">
        <p14:creationId xmlns:p14="http://schemas.microsoft.com/office/powerpoint/2010/main" val="5957120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72"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1828800"/>
            <a:ext cx="9144000" cy="2224792"/>
          </a:xfrm>
          <a:prstGeom prst="rect">
            <a:avLst/>
          </a:prstGeom>
        </p:spPr>
      </p:pic>
    </p:spTree>
    <p:extLst>
      <p:ext uri="{BB962C8B-B14F-4D97-AF65-F5344CB8AC3E}">
        <p14:creationId xmlns:p14="http://schemas.microsoft.com/office/powerpoint/2010/main" val="32169638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72"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47801"/>
            <a:ext cx="9144000" cy="1698477"/>
          </a:xfrm>
          <a:prstGeom prst="rect">
            <a:avLst/>
          </a:prstGeom>
        </p:spPr>
      </p:pic>
    </p:spTree>
    <p:extLst>
      <p:ext uri="{BB962C8B-B14F-4D97-AF65-F5344CB8AC3E}">
        <p14:creationId xmlns:p14="http://schemas.microsoft.com/office/powerpoint/2010/main" val="35237412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672"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Resources</a:t>
            </a:r>
            <a:endParaRPr lang="en-US" sz="3600" dirty="0"/>
          </a:p>
        </p:txBody>
      </p:sp>
      <p:pic>
        <p:nvPicPr>
          <p:cNvPr id="2" name="Picture 1"/>
          <p:cNvPicPr>
            <a:picLocks noChangeAspect="1"/>
          </p:cNvPicPr>
          <p:nvPr/>
        </p:nvPicPr>
        <p:blipFill>
          <a:blip r:embed="rId3"/>
          <a:stretch>
            <a:fillRect/>
          </a:stretch>
        </p:blipFill>
        <p:spPr>
          <a:xfrm>
            <a:off x="0" y="2263715"/>
            <a:ext cx="7596336" cy="2390725"/>
          </a:xfrm>
          <a:prstGeom prst="rect">
            <a:avLst/>
          </a:prstGeom>
        </p:spPr>
      </p:pic>
    </p:spTree>
    <p:extLst>
      <p:ext uri="{BB962C8B-B14F-4D97-AF65-F5344CB8AC3E}">
        <p14:creationId xmlns:p14="http://schemas.microsoft.com/office/powerpoint/2010/main" val="29908730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407" y="2286000"/>
            <a:ext cx="6369500" cy="1754326"/>
          </a:xfrm>
          <a:prstGeom prst="rect">
            <a:avLst/>
          </a:prstGeom>
          <a:noFill/>
        </p:spPr>
        <p:txBody>
          <a:bodyPr wrap="none" lIns="91440" tIns="45720" rIns="91440" bIns="45720">
            <a:spAutoFit/>
          </a:bodyPr>
          <a:lstStyle/>
          <a:p>
            <a:pPr algn="ctr"/>
            <a:r>
              <a:rPr lang="en-US" sz="5400" b="1" cap="all"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Estimate </a:t>
            </a:r>
            <a:endPar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Activity Durations</a:t>
            </a:r>
            <a:endParaRPr lang="en-US" sz="54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336089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533400" y="1095881"/>
            <a:ext cx="9677400" cy="6447919"/>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41300" b="1" dirty="0">
              <a:solidFill>
                <a:schemeClr val="tx2">
                  <a:lumMod val="75000"/>
                </a:schemeClr>
              </a:solidFill>
            </a:endParaRPr>
          </a:p>
        </p:txBody>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Bef>
                <a:spcPts val="1200"/>
              </a:spcBef>
              <a:buFont typeface="+mj-lt"/>
              <a:buAutoNum type="arabicPeriod"/>
              <a:defRPr/>
            </a:pPr>
            <a:r>
              <a:rPr lang="en-US" sz="2000" dirty="0" smtClean="0">
                <a:solidFill>
                  <a:srgbClr val="020202"/>
                </a:solidFill>
                <a:latin typeface="Gill Sans MT Condensed" pitchFamily="34" charset="0"/>
              </a:rPr>
              <a:t>Activity Duration Estimates</a:t>
            </a:r>
          </a:p>
          <a:p>
            <a:pPr marL="176213" indent="-176213">
              <a:spcBef>
                <a:spcPts val="1200"/>
              </a:spcBef>
              <a:buFont typeface="+mj-lt"/>
              <a:buAutoNum type="arabicPeriod"/>
              <a:defRPr/>
            </a:pPr>
            <a:r>
              <a:rPr lang="en-US" sz="2000" dirty="0" smtClean="0">
                <a:solidFill>
                  <a:srgbClr val="020202"/>
                </a:solidFill>
                <a:latin typeface="Gill Sans MT Condensed" pitchFamily="34" charset="0"/>
              </a:rPr>
              <a:t>Project Document Updates</a:t>
            </a:r>
          </a:p>
          <a:p>
            <a:pPr>
              <a:spcBef>
                <a:spcPts val="1200"/>
              </a:spcBef>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1200"/>
              </a:spcBef>
              <a:buFont typeface="Arial" pitchFamily="34" charset="0"/>
              <a:buChar char="•"/>
              <a:defRPr/>
            </a:pPr>
            <a:endParaRPr lang="en-US" sz="2000" dirty="0">
              <a:solidFill>
                <a:srgbClr val="020202"/>
              </a:solidFill>
              <a:latin typeface="Gill Sans MT Condensed" pitchFamily="34" charset="0"/>
            </a:endParaRPr>
          </a:p>
        </p:txBody>
      </p:sp>
      <p:sp>
        <p:nvSpPr>
          <p:cNvPr id="18" name="Rectangle 17"/>
          <p:cNvSpPr/>
          <p:nvPr/>
        </p:nvSpPr>
        <p:spPr>
          <a:xfrm>
            <a:off x="3200400" y="2492896"/>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1200"/>
              </a:spcAft>
              <a:buFont typeface="+mj-lt"/>
              <a:buAutoNum type="arabicPeriod"/>
              <a:defRPr/>
            </a:pPr>
            <a:r>
              <a:rPr lang="en-US" dirty="0" smtClean="0">
                <a:solidFill>
                  <a:srgbClr val="020202"/>
                </a:solidFill>
                <a:latin typeface="Gill Sans MT Condensed" pitchFamily="34" charset="0"/>
              </a:rPr>
              <a:t>Expert Judgment</a:t>
            </a:r>
          </a:p>
          <a:p>
            <a:pPr marL="176213" indent="-176213">
              <a:spcAft>
                <a:spcPts val="1200"/>
              </a:spcAft>
              <a:buFont typeface="+mj-lt"/>
              <a:buAutoNum type="arabicPeriod"/>
              <a:defRPr/>
            </a:pPr>
            <a:r>
              <a:rPr lang="en-US" dirty="0" smtClean="0">
                <a:solidFill>
                  <a:srgbClr val="020202"/>
                </a:solidFill>
                <a:latin typeface="Gill Sans MT Condensed" pitchFamily="34" charset="0"/>
              </a:rPr>
              <a:t>Analogous Estimating</a:t>
            </a:r>
          </a:p>
          <a:p>
            <a:pPr marL="176213" indent="-176213">
              <a:spcAft>
                <a:spcPts val="1200"/>
              </a:spcAft>
              <a:buFont typeface="+mj-lt"/>
              <a:buAutoNum type="arabicPeriod"/>
              <a:defRPr/>
            </a:pPr>
            <a:r>
              <a:rPr lang="en-US" dirty="0" smtClean="0">
                <a:solidFill>
                  <a:srgbClr val="020202"/>
                </a:solidFill>
                <a:latin typeface="Gill Sans MT Condensed" pitchFamily="34" charset="0"/>
              </a:rPr>
              <a:t>Parametric Estimating</a:t>
            </a:r>
          </a:p>
          <a:p>
            <a:pPr marL="176213" indent="-176213">
              <a:spcAft>
                <a:spcPts val="1200"/>
              </a:spcAft>
              <a:buFont typeface="+mj-lt"/>
              <a:buAutoNum type="arabicPeriod"/>
              <a:defRPr/>
            </a:pPr>
            <a:r>
              <a:rPr lang="en-US" dirty="0" smtClean="0">
                <a:solidFill>
                  <a:srgbClr val="020202"/>
                </a:solidFill>
                <a:latin typeface="Gill Sans MT Condensed" pitchFamily="34" charset="0"/>
              </a:rPr>
              <a:t>Three-Point Estimates</a:t>
            </a:r>
          </a:p>
          <a:p>
            <a:pPr marL="176213" indent="-176213">
              <a:spcAft>
                <a:spcPts val="1200"/>
              </a:spcAft>
              <a:buFont typeface="+mj-lt"/>
              <a:buAutoNum type="arabicPeriod"/>
              <a:defRPr/>
            </a:pPr>
            <a:r>
              <a:rPr lang="en-US" dirty="0" smtClean="0">
                <a:solidFill>
                  <a:srgbClr val="C00000"/>
                </a:solidFill>
                <a:latin typeface="Gill Sans MT Condensed" pitchFamily="34" charset="0"/>
              </a:rPr>
              <a:t>Group Decision-Making Techniques</a:t>
            </a:r>
          </a:p>
          <a:p>
            <a:pPr marL="176213" indent="-176213">
              <a:spcAft>
                <a:spcPts val="1200"/>
              </a:spcAft>
              <a:buFont typeface="+mj-lt"/>
              <a:buAutoNum type="arabicPeriod"/>
              <a:defRPr/>
            </a:pPr>
            <a:r>
              <a:rPr lang="en-US" dirty="0" smtClean="0">
                <a:solidFill>
                  <a:srgbClr val="020202"/>
                </a:solidFill>
                <a:latin typeface="Gill Sans MT Condensed" pitchFamily="34" charset="0"/>
              </a:rPr>
              <a:t>Reserve Analysis</a:t>
            </a:r>
            <a:endParaRPr lang="en-US" dirty="0">
              <a:solidFill>
                <a:srgbClr val="020202"/>
              </a:solidFill>
              <a:latin typeface="Gill Sans MT Condensed" pitchFamily="34" charset="0"/>
            </a:endParaRP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20" name="Rectangle 19"/>
          <p:cNvSpPr/>
          <p:nvPr/>
        </p:nvSpPr>
        <p:spPr>
          <a:xfrm>
            <a:off x="381000" y="2321768"/>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0"/>
              </a:spcAft>
              <a:buFont typeface="+mj-lt"/>
              <a:buAutoNum type="arabicPeriod"/>
              <a:defRPr/>
            </a:pPr>
            <a:r>
              <a:rPr lang="en-US" dirty="0" smtClean="0">
                <a:solidFill>
                  <a:srgbClr val="C00000"/>
                </a:solidFill>
                <a:latin typeface="Gill Sans MT Condensed" pitchFamily="34" charset="0"/>
              </a:rPr>
              <a:t>Schedule Management Plan</a:t>
            </a:r>
          </a:p>
          <a:p>
            <a:pPr marL="176213" indent="-176213">
              <a:spcAft>
                <a:spcPts val="0"/>
              </a:spcAft>
              <a:buFont typeface="+mj-lt"/>
              <a:buAutoNum type="arabicPeriod"/>
              <a:defRPr/>
            </a:pPr>
            <a:r>
              <a:rPr lang="en-US" dirty="0" smtClean="0">
                <a:solidFill>
                  <a:srgbClr val="020202"/>
                </a:solidFill>
                <a:latin typeface="Gill Sans MT Condensed" pitchFamily="34" charset="0"/>
              </a:rPr>
              <a:t>Activity </a:t>
            </a:r>
            <a:r>
              <a:rPr lang="en-US" dirty="0" err="1" smtClean="0">
                <a:solidFill>
                  <a:srgbClr val="020202"/>
                </a:solidFill>
                <a:latin typeface="Gill Sans MT Condensed" pitchFamily="34" charset="0"/>
              </a:rPr>
              <a:t>Lis</a:t>
            </a:r>
            <a:endParaRPr lang="en-US" dirty="0" smtClean="0">
              <a:solidFill>
                <a:srgbClr val="020202"/>
              </a:solidFill>
              <a:latin typeface="Gill Sans MT Condensed" pitchFamily="34" charset="0"/>
            </a:endParaRPr>
          </a:p>
          <a:p>
            <a:pPr marL="176213" indent="-176213">
              <a:spcAft>
                <a:spcPts val="0"/>
              </a:spcAft>
              <a:buFont typeface="+mj-lt"/>
              <a:buAutoNum type="arabicPeriod"/>
              <a:defRPr/>
            </a:pPr>
            <a:r>
              <a:rPr lang="en-US" dirty="0" smtClean="0">
                <a:solidFill>
                  <a:srgbClr val="020202"/>
                </a:solidFill>
                <a:latin typeface="Gill Sans MT Condensed" pitchFamily="34" charset="0"/>
              </a:rPr>
              <a:t>Activity Attributes</a:t>
            </a:r>
          </a:p>
          <a:p>
            <a:pPr marL="176213" indent="-176213">
              <a:spcAft>
                <a:spcPts val="0"/>
              </a:spcAft>
              <a:buFont typeface="+mj-lt"/>
              <a:buAutoNum type="arabicPeriod"/>
              <a:defRPr/>
            </a:pPr>
            <a:r>
              <a:rPr lang="en-US" dirty="0" smtClean="0">
                <a:solidFill>
                  <a:srgbClr val="020202"/>
                </a:solidFill>
                <a:latin typeface="Gill Sans MT Condensed" pitchFamily="34" charset="0"/>
              </a:rPr>
              <a:t>Activity Resource Requirements</a:t>
            </a:r>
          </a:p>
          <a:p>
            <a:pPr marL="176213" indent="-176213">
              <a:spcAft>
                <a:spcPts val="0"/>
              </a:spcAft>
              <a:buFont typeface="+mj-lt"/>
              <a:buAutoNum type="arabicPeriod"/>
              <a:defRPr/>
            </a:pPr>
            <a:r>
              <a:rPr lang="en-US" dirty="0" smtClean="0">
                <a:solidFill>
                  <a:srgbClr val="020202"/>
                </a:solidFill>
                <a:latin typeface="Gill Sans MT Condensed" pitchFamily="34" charset="0"/>
              </a:rPr>
              <a:t>Resource Calendars</a:t>
            </a:r>
          </a:p>
          <a:p>
            <a:pPr marL="176213" indent="-176213">
              <a:spcAft>
                <a:spcPts val="0"/>
              </a:spcAft>
              <a:buFont typeface="+mj-lt"/>
              <a:buAutoNum type="arabicPeriod"/>
              <a:defRPr/>
            </a:pPr>
            <a:r>
              <a:rPr lang="en-US" dirty="0" smtClean="0">
                <a:solidFill>
                  <a:srgbClr val="C00000"/>
                </a:solidFill>
                <a:latin typeface="Gill Sans MT Condensed" pitchFamily="34" charset="0"/>
              </a:rPr>
              <a:t>Project Scope Statement</a:t>
            </a:r>
          </a:p>
          <a:p>
            <a:pPr marL="176213" indent="-176213">
              <a:spcAft>
                <a:spcPts val="0"/>
              </a:spcAft>
              <a:buFont typeface="+mj-lt"/>
              <a:buAutoNum type="arabicPeriod"/>
              <a:defRPr/>
            </a:pPr>
            <a:r>
              <a:rPr lang="en-US" dirty="0" smtClean="0">
                <a:solidFill>
                  <a:srgbClr val="C00000"/>
                </a:solidFill>
                <a:latin typeface="Gill Sans MT Condensed" pitchFamily="34" charset="0"/>
              </a:rPr>
              <a:t>Risk Register</a:t>
            </a:r>
          </a:p>
          <a:p>
            <a:pPr marL="176213" indent="-176213">
              <a:spcAft>
                <a:spcPts val="0"/>
              </a:spcAft>
              <a:buFont typeface="+mj-lt"/>
              <a:buAutoNum type="arabicPeriod"/>
              <a:defRPr/>
            </a:pPr>
            <a:r>
              <a:rPr lang="en-US" dirty="0" smtClean="0">
                <a:solidFill>
                  <a:srgbClr val="C00000"/>
                </a:solidFill>
                <a:latin typeface="Gill Sans MT Condensed" pitchFamily="34" charset="0"/>
              </a:rPr>
              <a:t>Resource Breakdown structure</a:t>
            </a:r>
          </a:p>
          <a:p>
            <a:pPr marL="176213" indent="-176213">
              <a:spcAft>
                <a:spcPts val="0"/>
              </a:spcAft>
              <a:buFont typeface="+mj-lt"/>
              <a:buAutoNum type="arabicPeriod"/>
              <a:defRPr/>
            </a:pPr>
            <a:r>
              <a:rPr lang="en-US" dirty="0" smtClean="0">
                <a:solidFill>
                  <a:srgbClr val="020202"/>
                </a:solidFill>
                <a:latin typeface="Gill Sans MT Condensed" pitchFamily="34" charset="0"/>
              </a:rPr>
              <a:t>Enterprise Environmental Factors</a:t>
            </a:r>
            <a:endParaRPr lang="en-US" dirty="0">
              <a:solidFill>
                <a:srgbClr val="020202"/>
              </a:solidFill>
              <a:latin typeface="Gill Sans MT Condensed" pitchFamily="34" charset="0"/>
            </a:endParaRPr>
          </a:p>
          <a:p>
            <a:pPr marL="176213" indent="-176213">
              <a:spcAft>
                <a:spcPts val="0"/>
              </a:spcAft>
              <a:buFont typeface="+mj-lt"/>
              <a:buAutoNum type="arabicPeriod"/>
              <a:defRPr/>
            </a:pPr>
            <a:r>
              <a:rPr lang="en-US" dirty="0" smtClean="0">
                <a:solidFill>
                  <a:srgbClr val="020202"/>
                </a:solidFill>
                <a:latin typeface="Gill Sans MT Condensed" pitchFamily="34" charset="0"/>
              </a:rPr>
              <a:t>Organizational Process Assets</a:t>
            </a:r>
            <a:endParaRPr lang="en-US" sz="2000" dirty="0">
              <a:solidFill>
                <a:srgbClr val="020202"/>
              </a:solidFill>
              <a:latin typeface="Gill Sans MT Condensed" pitchFamily="34" charset="0"/>
            </a:endParaRPr>
          </a:p>
          <a:p>
            <a:pPr>
              <a:spcAft>
                <a:spcPts val="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0"/>
              </a:spcAft>
              <a:buFont typeface="Arial" pitchFamily="34" charset="0"/>
              <a:buChar char="•"/>
              <a:defRPr/>
            </a:pPr>
            <a:endParaRPr lang="en-US" sz="14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1283" y="161835"/>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
        <p:nvSpPr>
          <p:cNvPr id="34" name="Rectangle 33"/>
          <p:cNvSpPr/>
          <p:nvPr/>
        </p:nvSpPr>
        <p:spPr>
          <a:xfrm>
            <a:off x="0" y="908720"/>
            <a:ext cx="9220200" cy="707886"/>
          </a:xfrm>
          <a:prstGeom prst="rect">
            <a:avLst/>
          </a:prstGeom>
          <a:noFill/>
        </p:spPr>
        <p:txBody>
          <a:bodyPr wrap="square" lIns="91440" tIns="45720" rIns="91440" bIns="45720">
            <a:spAutoFit/>
          </a:bodyPr>
          <a:lstStyle/>
          <a:p>
            <a:pPr marL="0" lvl="1" algn="ctr">
              <a:buClr>
                <a:schemeClr val="tx1"/>
              </a:buClr>
              <a:defRPr/>
            </a:pPr>
            <a:r>
              <a:rPr lang="en-US" sz="20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estimating the number of work periods needed to complete individual activities with estimated resources.</a:t>
            </a:r>
          </a:p>
        </p:txBody>
      </p:sp>
    </p:spTree>
    <p:extLst>
      <p:ext uri="{BB962C8B-B14F-4D97-AF65-F5344CB8AC3E}">
        <p14:creationId xmlns:p14="http://schemas.microsoft.com/office/powerpoint/2010/main" val="11347010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anim calcmode="lin" valueType="num">
                                      <p:cBhvr>
                                        <p:cTn id="8" dur="10" fill="hold"/>
                                        <p:tgtEl>
                                          <p:spTgt spid="8"/>
                                        </p:tgtEl>
                                        <p:attrNameLst>
                                          <p:attrName>style.rotation</p:attrName>
                                        </p:attrNameLst>
                                      </p:cBhvr>
                                      <p:tavLst>
                                        <p:tav tm="0">
                                          <p:val>
                                            <p:fltVal val="720"/>
                                          </p:val>
                                        </p:tav>
                                        <p:tav tm="100000">
                                          <p:val>
                                            <p:fltVal val="0"/>
                                          </p:val>
                                        </p:tav>
                                      </p:tavLst>
                                    </p:anim>
                                    <p:anim calcmode="lin" valueType="num">
                                      <p:cBhvr>
                                        <p:cTn id="9" dur="10" fill="hold"/>
                                        <p:tgtEl>
                                          <p:spTgt spid="8"/>
                                        </p:tgtEl>
                                        <p:attrNameLst>
                                          <p:attrName>ppt_h</p:attrName>
                                        </p:attrNameLst>
                                      </p:cBhvr>
                                      <p:tavLst>
                                        <p:tav tm="0">
                                          <p:val>
                                            <p:fltVal val="0"/>
                                          </p:val>
                                        </p:tav>
                                        <p:tav tm="100000">
                                          <p:val>
                                            <p:strVal val="#ppt_h"/>
                                          </p:val>
                                        </p:tav>
                                      </p:tavLst>
                                    </p:anim>
                                    <p:anim calcmode="lin" valueType="num">
                                      <p:cBhvr>
                                        <p:cTn id="10" dur="1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
                                        <p:tgtEl>
                                          <p:spTgt spid="12"/>
                                        </p:tgtEl>
                                      </p:cBhvr>
                                    </p:animEffect>
                                    <p:anim calcmode="lin" valueType="num">
                                      <p:cBhvr>
                                        <p:cTn id="14" dur="10" fill="hold"/>
                                        <p:tgtEl>
                                          <p:spTgt spid="12"/>
                                        </p:tgtEl>
                                        <p:attrNameLst>
                                          <p:attrName>style.rotation</p:attrName>
                                        </p:attrNameLst>
                                      </p:cBhvr>
                                      <p:tavLst>
                                        <p:tav tm="0">
                                          <p:val>
                                            <p:fltVal val="720"/>
                                          </p:val>
                                        </p:tav>
                                        <p:tav tm="100000">
                                          <p:val>
                                            <p:fltVal val="0"/>
                                          </p:val>
                                        </p:tav>
                                      </p:tavLst>
                                    </p:anim>
                                    <p:anim calcmode="lin" valueType="num">
                                      <p:cBhvr>
                                        <p:cTn id="15" dur="10" fill="hold"/>
                                        <p:tgtEl>
                                          <p:spTgt spid="12"/>
                                        </p:tgtEl>
                                        <p:attrNameLst>
                                          <p:attrName>ppt_h</p:attrName>
                                        </p:attrNameLst>
                                      </p:cBhvr>
                                      <p:tavLst>
                                        <p:tav tm="0">
                                          <p:val>
                                            <p:fltVal val="0"/>
                                          </p:val>
                                        </p:tav>
                                        <p:tav tm="100000">
                                          <p:val>
                                            <p:strVal val="#ppt_h"/>
                                          </p:val>
                                        </p:tav>
                                      </p:tavLst>
                                    </p:anim>
                                    <p:anim calcmode="lin" valueType="num">
                                      <p:cBhvr>
                                        <p:cTn id="16" dur="1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
                                        <p:tgtEl>
                                          <p:spTgt spid="16"/>
                                        </p:tgtEl>
                                      </p:cBhvr>
                                    </p:animEffect>
                                    <p:anim calcmode="lin" valueType="num">
                                      <p:cBhvr>
                                        <p:cTn id="20" dur="10" fill="hold"/>
                                        <p:tgtEl>
                                          <p:spTgt spid="16"/>
                                        </p:tgtEl>
                                        <p:attrNameLst>
                                          <p:attrName>style.rotation</p:attrName>
                                        </p:attrNameLst>
                                      </p:cBhvr>
                                      <p:tavLst>
                                        <p:tav tm="0">
                                          <p:val>
                                            <p:fltVal val="720"/>
                                          </p:val>
                                        </p:tav>
                                        <p:tav tm="100000">
                                          <p:val>
                                            <p:fltVal val="0"/>
                                          </p:val>
                                        </p:tav>
                                      </p:tavLst>
                                    </p:anim>
                                    <p:anim calcmode="lin" valueType="num">
                                      <p:cBhvr>
                                        <p:cTn id="21" dur="10" fill="hold"/>
                                        <p:tgtEl>
                                          <p:spTgt spid="16"/>
                                        </p:tgtEl>
                                        <p:attrNameLst>
                                          <p:attrName>ppt_h</p:attrName>
                                        </p:attrNameLst>
                                      </p:cBhvr>
                                      <p:tavLst>
                                        <p:tav tm="0">
                                          <p:val>
                                            <p:fltVal val="0"/>
                                          </p:val>
                                        </p:tav>
                                        <p:tav tm="100000">
                                          <p:val>
                                            <p:strVal val="#ppt_h"/>
                                          </p:val>
                                        </p:tav>
                                      </p:tavLst>
                                    </p:anim>
                                    <p:anim calcmode="lin" valueType="num">
                                      <p:cBhvr>
                                        <p:cTn id="22" dur="10" fill="hold"/>
                                        <p:tgtEl>
                                          <p:spTgt spid="16"/>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
                                        <p:tgtEl>
                                          <p:spTgt spid="15"/>
                                        </p:tgtEl>
                                      </p:cBhvr>
                                    </p:animEffect>
                                  </p:childTnLst>
                                </p:cTn>
                              </p:par>
                              <p:par>
                                <p:cTn id="32" presetID="53" presetClass="entr" presetSubtype="0" fill="hold" grpId="0" nodeType="withEffect" nodePh="1">
                                  <p:stCondLst>
                                    <p:cond delay="0"/>
                                  </p:stCondLst>
                                  <p:endCondLst>
                                    <p:cond evt="begin" delay="0">
                                      <p:tn val="32"/>
                                    </p:cond>
                                  </p:endCondLst>
                                  <p:childTnLst>
                                    <p:set>
                                      <p:cBhvr>
                                        <p:cTn id="33" dur="1" fill="hold">
                                          <p:stCondLst>
                                            <p:cond delay="0"/>
                                          </p:stCondLst>
                                        </p:cTn>
                                        <p:tgtEl>
                                          <p:spTgt spid="33"/>
                                        </p:tgtEl>
                                        <p:attrNameLst>
                                          <p:attrName>style.visibility</p:attrName>
                                        </p:attrNameLst>
                                      </p:cBhvr>
                                      <p:to>
                                        <p:strVal val="visible"/>
                                      </p:to>
                                    </p:set>
                                    <p:anim calcmode="lin" valueType="num">
                                      <p:cBhvr>
                                        <p:cTn id="34" dur="10" fill="hold"/>
                                        <p:tgtEl>
                                          <p:spTgt spid="33"/>
                                        </p:tgtEl>
                                        <p:attrNameLst>
                                          <p:attrName>ppt_w</p:attrName>
                                        </p:attrNameLst>
                                      </p:cBhvr>
                                      <p:tavLst>
                                        <p:tav tm="0">
                                          <p:val>
                                            <p:fltVal val="0"/>
                                          </p:val>
                                        </p:tav>
                                        <p:tav tm="100000">
                                          <p:val>
                                            <p:strVal val="#ppt_w"/>
                                          </p:val>
                                        </p:tav>
                                      </p:tavLst>
                                    </p:anim>
                                    <p:anim calcmode="lin" valueType="num">
                                      <p:cBhvr>
                                        <p:cTn id="35" dur="10" fill="hold"/>
                                        <p:tgtEl>
                                          <p:spTgt spid="33"/>
                                        </p:tgtEl>
                                        <p:attrNameLst>
                                          <p:attrName>ppt_h</p:attrName>
                                        </p:attrNameLst>
                                      </p:cBhvr>
                                      <p:tavLst>
                                        <p:tav tm="0">
                                          <p:val>
                                            <p:fltVal val="0"/>
                                          </p:val>
                                        </p:tav>
                                        <p:tav tm="100000">
                                          <p:val>
                                            <p:strVal val="#ppt_h"/>
                                          </p:val>
                                        </p:tav>
                                      </p:tavLst>
                                    </p:anim>
                                    <p:animEffect transition="in" filter="fade">
                                      <p:cBhvr>
                                        <p:cTn id="36" dur="10"/>
                                        <p:tgtEl>
                                          <p:spTgt spid="33"/>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20">
                                            <p:bg/>
                                          </p:spTgt>
                                        </p:tgtEl>
                                        <p:attrNameLst>
                                          <p:attrName>style.visibility</p:attrName>
                                        </p:attrNameLst>
                                      </p:cBhvr>
                                      <p:to>
                                        <p:strVal val="visible"/>
                                      </p:to>
                                    </p:set>
                                    <p:anim calcmode="lin" valueType="num">
                                      <p:cBhvr additive="base">
                                        <p:cTn id="39" dur="10" fill="hold"/>
                                        <p:tgtEl>
                                          <p:spTgt spid="20">
                                            <p:bg/>
                                          </p:spTgt>
                                        </p:tgtEl>
                                        <p:attrNameLst>
                                          <p:attrName>ppt_x</p:attrName>
                                        </p:attrNameLst>
                                      </p:cBhvr>
                                      <p:tavLst>
                                        <p:tav tm="0">
                                          <p:val>
                                            <p:strVal val="#ppt_x"/>
                                          </p:val>
                                        </p:tav>
                                        <p:tav tm="100000">
                                          <p:val>
                                            <p:strVal val="#ppt_x"/>
                                          </p:val>
                                        </p:tav>
                                      </p:tavLst>
                                    </p:anim>
                                    <p:anim calcmode="lin" valueType="num">
                                      <p:cBhvr additive="base">
                                        <p:cTn id="40" dur="10" fill="hold"/>
                                        <p:tgtEl>
                                          <p:spTgt spid="20">
                                            <p:bg/>
                                          </p:spTgt>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10"/>
                                        <p:tgtEl>
                                          <p:spTgt spid="20">
                                            <p:txEl>
                                              <p:pRg st="0" end="0"/>
                                            </p:txEl>
                                          </p:spTgt>
                                        </p:tgtEl>
                                      </p:cBhvr>
                                    </p:animEffect>
                                    <p:anim calcmode="lin" valueType="num">
                                      <p:cBhvr>
                                        <p:cTn id="44" dur="1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5" dur="10" fill="hold"/>
                                        <p:tgtEl>
                                          <p:spTgt spid="2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xEl>
                                              <p:pRg st="1" end="1"/>
                                            </p:txEl>
                                          </p:spTgt>
                                        </p:tgtEl>
                                        <p:attrNameLst>
                                          <p:attrName>style.visibility</p:attrName>
                                        </p:attrNameLst>
                                      </p:cBhvr>
                                      <p:to>
                                        <p:strVal val="visible"/>
                                      </p:to>
                                    </p:set>
                                    <p:animEffect transition="in" filter="fade">
                                      <p:cBhvr>
                                        <p:cTn id="48" dur="10"/>
                                        <p:tgtEl>
                                          <p:spTgt spid="20">
                                            <p:txEl>
                                              <p:pRg st="1" end="1"/>
                                            </p:txEl>
                                          </p:spTgt>
                                        </p:tgtEl>
                                      </p:cBhvr>
                                    </p:animEffect>
                                    <p:anim calcmode="lin" valueType="num">
                                      <p:cBhvr>
                                        <p:cTn id="49" dur="1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0" dur="10" fill="hold"/>
                                        <p:tgtEl>
                                          <p:spTgt spid="20">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xEl>
                                              <p:pRg st="2" end="2"/>
                                            </p:txEl>
                                          </p:spTgt>
                                        </p:tgtEl>
                                        <p:attrNameLst>
                                          <p:attrName>style.visibility</p:attrName>
                                        </p:attrNameLst>
                                      </p:cBhvr>
                                      <p:to>
                                        <p:strVal val="visible"/>
                                      </p:to>
                                    </p:set>
                                    <p:animEffect transition="in" filter="fade">
                                      <p:cBhvr>
                                        <p:cTn id="53" dur="10"/>
                                        <p:tgtEl>
                                          <p:spTgt spid="20">
                                            <p:txEl>
                                              <p:pRg st="2" end="2"/>
                                            </p:txEl>
                                          </p:spTgt>
                                        </p:tgtEl>
                                      </p:cBhvr>
                                    </p:animEffect>
                                    <p:anim calcmode="lin" valueType="num">
                                      <p:cBhvr>
                                        <p:cTn id="54" dur="1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5" dur="10" fill="hold"/>
                                        <p:tgtEl>
                                          <p:spTgt spid="20">
                                            <p:txEl>
                                              <p:pRg st="2" end="2"/>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xEl>
                                              <p:pRg st="3" end="3"/>
                                            </p:txEl>
                                          </p:spTgt>
                                        </p:tgtEl>
                                        <p:attrNameLst>
                                          <p:attrName>style.visibility</p:attrName>
                                        </p:attrNameLst>
                                      </p:cBhvr>
                                      <p:to>
                                        <p:strVal val="visible"/>
                                      </p:to>
                                    </p:set>
                                    <p:animEffect transition="in" filter="fade">
                                      <p:cBhvr>
                                        <p:cTn id="58" dur="10"/>
                                        <p:tgtEl>
                                          <p:spTgt spid="20">
                                            <p:txEl>
                                              <p:pRg st="3" end="3"/>
                                            </p:txEl>
                                          </p:spTgt>
                                        </p:tgtEl>
                                      </p:cBhvr>
                                    </p:animEffect>
                                    <p:anim calcmode="lin" valueType="num">
                                      <p:cBhvr>
                                        <p:cTn id="59" dur="1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60" dur="10" fill="hold"/>
                                        <p:tgtEl>
                                          <p:spTgt spid="20">
                                            <p:txEl>
                                              <p:pRg st="3" end="3"/>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xEl>
                                              <p:pRg st="4" end="4"/>
                                            </p:txEl>
                                          </p:spTgt>
                                        </p:tgtEl>
                                        <p:attrNameLst>
                                          <p:attrName>style.visibility</p:attrName>
                                        </p:attrNameLst>
                                      </p:cBhvr>
                                      <p:to>
                                        <p:strVal val="visible"/>
                                      </p:to>
                                    </p:set>
                                    <p:animEffect transition="in" filter="fade">
                                      <p:cBhvr>
                                        <p:cTn id="63" dur="10"/>
                                        <p:tgtEl>
                                          <p:spTgt spid="20">
                                            <p:txEl>
                                              <p:pRg st="4" end="4"/>
                                            </p:txEl>
                                          </p:spTgt>
                                        </p:tgtEl>
                                      </p:cBhvr>
                                    </p:animEffect>
                                    <p:anim calcmode="lin" valueType="num">
                                      <p:cBhvr>
                                        <p:cTn id="64" dur="1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65" dur="10" fill="hold"/>
                                        <p:tgtEl>
                                          <p:spTgt spid="20">
                                            <p:txEl>
                                              <p:pRg st="4" end="4"/>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xEl>
                                              <p:pRg st="5" end="5"/>
                                            </p:txEl>
                                          </p:spTgt>
                                        </p:tgtEl>
                                        <p:attrNameLst>
                                          <p:attrName>style.visibility</p:attrName>
                                        </p:attrNameLst>
                                      </p:cBhvr>
                                      <p:to>
                                        <p:strVal val="visible"/>
                                      </p:to>
                                    </p:set>
                                    <p:animEffect transition="in" filter="fade">
                                      <p:cBhvr>
                                        <p:cTn id="68" dur="10"/>
                                        <p:tgtEl>
                                          <p:spTgt spid="20">
                                            <p:txEl>
                                              <p:pRg st="5" end="5"/>
                                            </p:txEl>
                                          </p:spTgt>
                                        </p:tgtEl>
                                      </p:cBhvr>
                                    </p:animEffect>
                                    <p:anim calcmode="lin" valueType="num">
                                      <p:cBhvr>
                                        <p:cTn id="69" dur="1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70" dur="10" fill="hold"/>
                                        <p:tgtEl>
                                          <p:spTgt spid="20">
                                            <p:txEl>
                                              <p:pRg st="5" end="5"/>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xEl>
                                              <p:pRg st="6" end="6"/>
                                            </p:txEl>
                                          </p:spTgt>
                                        </p:tgtEl>
                                        <p:attrNameLst>
                                          <p:attrName>style.visibility</p:attrName>
                                        </p:attrNameLst>
                                      </p:cBhvr>
                                      <p:to>
                                        <p:strVal val="visible"/>
                                      </p:to>
                                    </p:set>
                                    <p:animEffect transition="in" filter="fade">
                                      <p:cBhvr>
                                        <p:cTn id="73" dur="10"/>
                                        <p:tgtEl>
                                          <p:spTgt spid="20">
                                            <p:txEl>
                                              <p:pRg st="6" end="6"/>
                                            </p:txEl>
                                          </p:spTgt>
                                        </p:tgtEl>
                                      </p:cBhvr>
                                    </p:animEffect>
                                    <p:anim calcmode="lin" valueType="num">
                                      <p:cBhvr>
                                        <p:cTn id="74" dur="1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75" dur="10" fill="hold"/>
                                        <p:tgtEl>
                                          <p:spTgt spid="20">
                                            <p:txEl>
                                              <p:pRg st="6" end="6"/>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0">
                                            <p:txEl>
                                              <p:pRg st="7" end="7"/>
                                            </p:txEl>
                                          </p:spTgt>
                                        </p:tgtEl>
                                        <p:attrNameLst>
                                          <p:attrName>style.visibility</p:attrName>
                                        </p:attrNameLst>
                                      </p:cBhvr>
                                      <p:to>
                                        <p:strVal val="visible"/>
                                      </p:to>
                                    </p:set>
                                    <p:animEffect transition="in" filter="fade">
                                      <p:cBhvr>
                                        <p:cTn id="78" dur="10"/>
                                        <p:tgtEl>
                                          <p:spTgt spid="20">
                                            <p:txEl>
                                              <p:pRg st="7" end="7"/>
                                            </p:txEl>
                                          </p:spTgt>
                                        </p:tgtEl>
                                      </p:cBhvr>
                                    </p:animEffect>
                                    <p:anim calcmode="lin" valueType="num">
                                      <p:cBhvr>
                                        <p:cTn id="79" dur="1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80" dur="10" fill="hold"/>
                                        <p:tgtEl>
                                          <p:spTgt spid="20">
                                            <p:txEl>
                                              <p:pRg st="7" end="7"/>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xEl>
                                              <p:pRg st="8" end="8"/>
                                            </p:txEl>
                                          </p:spTgt>
                                        </p:tgtEl>
                                        <p:attrNameLst>
                                          <p:attrName>style.visibility</p:attrName>
                                        </p:attrNameLst>
                                      </p:cBhvr>
                                      <p:to>
                                        <p:strVal val="visible"/>
                                      </p:to>
                                    </p:set>
                                    <p:animEffect transition="in" filter="fade">
                                      <p:cBhvr>
                                        <p:cTn id="83" dur="10"/>
                                        <p:tgtEl>
                                          <p:spTgt spid="20">
                                            <p:txEl>
                                              <p:pRg st="8" end="8"/>
                                            </p:txEl>
                                          </p:spTgt>
                                        </p:tgtEl>
                                      </p:cBhvr>
                                    </p:animEffect>
                                    <p:anim calcmode="lin" valueType="num">
                                      <p:cBhvr>
                                        <p:cTn id="84" dur="1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85" dur="10" fill="hold"/>
                                        <p:tgtEl>
                                          <p:spTgt spid="20">
                                            <p:txEl>
                                              <p:pRg st="8" end="8"/>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0">
                                            <p:txEl>
                                              <p:pRg st="9" end="9"/>
                                            </p:txEl>
                                          </p:spTgt>
                                        </p:tgtEl>
                                        <p:attrNameLst>
                                          <p:attrName>style.visibility</p:attrName>
                                        </p:attrNameLst>
                                      </p:cBhvr>
                                      <p:to>
                                        <p:strVal val="visible"/>
                                      </p:to>
                                    </p:set>
                                    <p:animEffect transition="in" filter="fade">
                                      <p:cBhvr>
                                        <p:cTn id="88" dur="10"/>
                                        <p:tgtEl>
                                          <p:spTgt spid="20">
                                            <p:txEl>
                                              <p:pRg st="9" end="9"/>
                                            </p:txEl>
                                          </p:spTgt>
                                        </p:tgtEl>
                                      </p:cBhvr>
                                    </p:animEffect>
                                    <p:anim calcmode="lin" valueType="num">
                                      <p:cBhvr>
                                        <p:cTn id="89" dur="1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90" dur="10" fill="hold"/>
                                        <p:tgtEl>
                                          <p:spTgt spid="20">
                                            <p:txEl>
                                              <p:pRg st="9" end="9"/>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0">
                                            <p:txEl>
                                              <p:pRg st="10" end="10"/>
                                            </p:txEl>
                                          </p:spTgt>
                                        </p:tgtEl>
                                        <p:attrNameLst>
                                          <p:attrName>style.visibility</p:attrName>
                                        </p:attrNameLst>
                                      </p:cBhvr>
                                      <p:to>
                                        <p:strVal val="visible"/>
                                      </p:to>
                                    </p:set>
                                    <p:animEffect transition="in" filter="fade">
                                      <p:cBhvr>
                                        <p:cTn id="93" dur="10"/>
                                        <p:tgtEl>
                                          <p:spTgt spid="20">
                                            <p:txEl>
                                              <p:pRg st="10" end="10"/>
                                            </p:txEl>
                                          </p:spTgt>
                                        </p:tgtEl>
                                      </p:cBhvr>
                                    </p:animEffect>
                                    <p:anim calcmode="lin" valueType="num">
                                      <p:cBhvr>
                                        <p:cTn id="94" dur="1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95" dur="10" fill="hold"/>
                                        <p:tgtEl>
                                          <p:spTgt spid="20">
                                            <p:txEl>
                                              <p:pRg st="10" end="10"/>
                                            </p:txEl>
                                          </p:spTgt>
                                        </p:tgtEl>
                                        <p:attrNameLst>
                                          <p:attrName>ppt_y</p:attrName>
                                        </p:attrNameLst>
                                      </p:cBhvr>
                                      <p:tavLst>
                                        <p:tav tm="0">
                                          <p:val>
                                            <p:strVal val="#ppt_y+.1"/>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8">
                                            <p:bg/>
                                          </p:spTgt>
                                        </p:tgtEl>
                                        <p:attrNameLst>
                                          <p:attrName>style.visibility</p:attrName>
                                        </p:attrNameLst>
                                      </p:cBhvr>
                                      <p:to>
                                        <p:strVal val="visible"/>
                                      </p:to>
                                    </p:set>
                                    <p:anim calcmode="lin" valueType="num">
                                      <p:cBhvr additive="base">
                                        <p:cTn id="98" dur="10" fill="hold"/>
                                        <p:tgtEl>
                                          <p:spTgt spid="18">
                                            <p:bg/>
                                          </p:spTgt>
                                        </p:tgtEl>
                                        <p:attrNameLst>
                                          <p:attrName>ppt_x</p:attrName>
                                        </p:attrNameLst>
                                      </p:cBhvr>
                                      <p:tavLst>
                                        <p:tav tm="0">
                                          <p:val>
                                            <p:strVal val="#ppt_x"/>
                                          </p:val>
                                        </p:tav>
                                        <p:tav tm="100000">
                                          <p:val>
                                            <p:strVal val="#ppt_x"/>
                                          </p:val>
                                        </p:tav>
                                      </p:tavLst>
                                    </p:anim>
                                    <p:anim calcmode="lin" valueType="num">
                                      <p:cBhvr additive="base">
                                        <p:cTn id="99" dur="10" fill="hold"/>
                                        <p:tgtEl>
                                          <p:spTgt spid="18">
                                            <p:bg/>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8">
                                            <p:txEl>
                                              <p:pRg st="0" end="0"/>
                                            </p:txEl>
                                          </p:spTgt>
                                        </p:tgtEl>
                                        <p:attrNameLst>
                                          <p:attrName>style.visibility</p:attrName>
                                        </p:attrNameLst>
                                      </p:cBhvr>
                                      <p:to>
                                        <p:strVal val="visible"/>
                                      </p:to>
                                    </p:set>
                                    <p:anim calcmode="lin" valueType="num">
                                      <p:cBhvr additive="base">
                                        <p:cTn id="102" dur="1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03" dur="10" fill="hold"/>
                                        <p:tgtEl>
                                          <p:spTgt spid="1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8">
                                            <p:txEl>
                                              <p:pRg st="1" end="1"/>
                                            </p:txEl>
                                          </p:spTgt>
                                        </p:tgtEl>
                                        <p:attrNameLst>
                                          <p:attrName>style.visibility</p:attrName>
                                        </p:attrNameLst>
                                      </p:cBhvr>
                                      <p:to>
                                        <p:strVal val="visible"/>
                                      </p:to>
                                    </p:set>
                                    <p:anim calcmode="lin" valueType="num">
                                      <p:cBhvr additive="base">
                                        <p:cTn id="106" dur="1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07" dur="10" fill="hold"/>
                                        <p:tgtEl>
                                          <p:spTgt spid="18">
                                            <p:txEl>
                                              <p:pRg st="1" end="1"/>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8">
                                            <p:txEl>
                                              <p:pRg st="2" end="2"/>
                                            </p:txEl>
                                          </p:spTgt>
                                        </p:tgtEl>
                                        <p:attrNameLst>
                                          <p:attrName>style.visibility</p:attrName>
                                        </p:attrNameLst>
                                      </p:cBhvr>
                                      <p:to>
                                        <p:strVal val="visible"/>
                                      </p:to>
                                    </p:set>
                                    <p:anim calcmode="lin" valueType="num">
                                      <p:cBhvr additive="base">
                                        <p:cTn id="110" dur="1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11" dur="10" fill="hold"/>
                                        <p:tgtEl>
                                          <p:spTgt spid="18">
                                            <p:txEl>
                                              <p:pRg st="2" end="2"/>
                                            </p:txEl>
                                          </p:spTgt>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8">
                                            <p:txEl>
                                              <p:pRg st="3" end="3"/>
                                            </p:txEl>
                                          </p:spTgt>
                                        </p:tgtEl>
                                        <p:attrNameLst>
                                          <p:attrName>style.visibility</p:attrName>
                                        </p:attrNameLst>
                                      </p:cBhvr>
                                      <p:to>
                                        <p:strVal val="visible"/>
                                      </p:to>
                                    </p:set>
                                    <p:anim calcmode="lin" valueType="num">
                                      <p:cBhvr additive="base">
                                        <p:cTn id="114" dur="1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15" dur="10" fill="hold"/>
                                        <p:tgtEl>
                                          <p:spTgt spid="18">
                                            <p:txEl>
                                              <p:pRg st="3" end="3"/>
                                            </p:txEl>
                                          </p:spTgt>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8">
                                            <p:txEl>
                                              <p:pRg st="4" end="4"/>
                                            </p:txEl>
                                          </p:spTgt>
                                        </p:tgtEl>
                                        <p:attrNameLst>
                                          <p:attrName>style.visibility</p:attrName>
                                        </p:attrNameLst>
                                      </p:cBhvr>
                                      <p:to>
                                        <p:strVal val="visible"/>
                                      </p:to>
                                    </p:set>
                                    <p:anim calcmode="lin" valueType="num">
                                      <p:cBhvr additive="base">
                                        <p:cTn id="118" dur="1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19" dur="10" fill="hold"/>
                                        <p:tgtEl>
                                          <p:spTgt spid="18">
                                            <p:txEl>
                                              <p:pRg st="4" end="4"/>
                                            </p:txEl>
                                          </p:spTgt>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8">
                                            <p:txEl>
                                              <p:pRg st="5" end="5"/>
                                            </p:txEl>
                                          </p:spTgt>
                                        </p:tgtEl>
                                        <p:attrNameLst>
                                          <p:attrName>style.visibility</p:attrName>
                                        </p:attrNameLst>
                                      </p:cBhvr>
                                      <p:to>
                                        <p:strVal val="visible"/>
                                      </p:to>
                                    </p:set>
                                    <p:anim calcmode="lin" valueType="num">
                                      <p:cBhvr additive="base">
                                        <p:cTn id="122" dur="1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23" dur="10" fill="hold"/>
                                        <p:tgtEl>
                                          <p:spTgt spid="18">
                                            <p:txEl>
                                              <p:pRg st="5" end="5"/>
                                            </p:txEl>
                                          </p:spTgt>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8">
                                            <p:txEl>
                                              <p:pRg st="6" end="6"/>
                                            </p:txEl>
                                          </p:spTgt>
                                        </p:tgtEl>
                                        <p:attrNameLst>
                                          <p:attrName>style.visibility</p:attrName>
                                        </p:attrNameLst>
                                      </p:cBhvr>
                                      <p:to>
                                        <p:strVal val="visible"/>
                                      </p:to>
                                    </p:set>
                                    <p:anim calcmode="lin" valueType="num">
                                      <p:cBhvr additive="base">
                                        <p:cTn id="126" dur="1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27" dur="10" fill="hold"/>
                                        <p:tgtEl>
                                          <p:spTgt spid="18">
                                            <p:txEl>
                                              <p:pRg st="6" end="6"/>
                                            </p:txEl>
                                          </p:spTgt>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4">
                                            <p:bg/>
                                          </p:spTgt>
                                        </p:tgtEl>
                                        <p:attrNameLst>
                                          <p:attrName>style.visibility</p:attrName>
                                        </p:attrNameLst>
                                      </p:cBhvr>
                                      <p:to>
                                        <p:strVal val="visible"/>
                                      </p:to>
                                    </p:set>
                                    <p:anim calcmode="lin" valueType="num">
                                      <p:cBhvr additive="base">
                                        <p:cTn id="130" dur="10" fill="hold"/>
                                        <p:tgtEl>
                                          <p:spTgt spid="14">
                                            <p:bg/>
                                          </p:spTgt>
                                        </p:tgtEl>
                                        <p:attrNameLst>
                                          <p:attrName>ppt_x</p:attrName>
                                        </p:attrNameLst>
                                      </p:cBhvr>
                                      <p:tavLst>
                                        <p:tav tm="0">
                                          <p:val>
                                            <p:strVal val="#ppt_x"/>
                                          </p:val>
                                        </p:tav>
                                        <p:tav tm="100000">
                                          <p:val>
                                            <p:strVal val="#ppt_x"/>
                                          </p:val>
                                        </p:tav>
                                      </p:tavLst>
                                    </p:anim>
                                    <p:anim calcmode="lin" valueType="num">
                                      <p:cBhvr additive="base">
                                        <p:cTn id="131" dur="10" fill="hold"/>
                                        <p:tgtEl>
                                          <p:spTgt spid="14">
                                            <p:bg/>
                                          </p:spTgt>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4">
                                            <p:txEl>
                                              <p:pRg st="0" end="0"/>
                                            </p:txEl>
                                          </p:spTgt>
                                        </p:tgtEl>
                                        <p:attrNameLst>
                                          <p:attrName>style.visibility</p:attrName>
                                        </p:attrNameLst>
                                      </p:cBhvr>
                                      <p:to>
                                        <p:strVal val="visible"/>
                                      </p:to>
                                    </p:set>
                                    <p:anim calcmode="lin" valueType="num">
                                      <p:cBhvr additive="base">
                                        <p:cTn id="134" dur="1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5" dur="10" fill="hold"/>
                                        <p:tgtEl>
                                          <p:spTgt spid="14">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4">
                                            <p:txEl>
                                              <p:pRg st="1" end="1"/>
                                            </p:txEl>
                                          </p:spTgt>
                                        </p:tgtEl>
                                        <p:attrNameLst>
                                          <p:attrName>style.visibility</p:attrName>
                                        </p:attrNameLst>
                                      </p:cBhvr>
                                      <p:to>
                                        <p:strVal val="visible"/>
                                      </p:to>
                                    </p:set>
                                    <p:anim calcmode="lin" valueType="num">
                                      <p:cBhvr additive="base">
                                        <p:cTn id="138" dur="1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9" dur="10" fill="hold"/>
                                        <p:tgtEl>
                                          <p:spTgt spid="14">
                                            <p:txEl>
                                              <p:pRg st="1" end="1"/>
                                            </p:txEl>
                                          </p:spTgt>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4">
                                            <p:txEl>
                                              <p:pRg st="2" end="2"/>
                                            </p:txEl>
                                          </p:spTgt>
                                        </p:tgtEl>
                                        <p:attrNameLst>
                                          <p:attrName>style.visibility</p:attrName>
                                        </p:attrNameLst>
                                      </p:cBhvr>
                                      <p:to>
                                        <p:strVal val="visible"/>
                                      </p:to>
                                    </p:set>
                                    <p:anim calcmode="lin" valueType="num">
                                      <p:cBhvr additive="base">
                                        <p:cTn id="142" dur="1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3" dur="1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build="p" animBg="1"/>
      <p:bldP spid="18" grpId="0" build="p" animBg="1"/>
      <p:bldP spid="20" grpId="0" build="p" animBg="1"/>
      <p:bldP spid="8" grpId="0"/>
      <p:bldP spid="12" grpId="0"/>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1085698"/>
            <a:ext cx="7009674" cy="5737024"/>
          </a:xfrm>
          <a:prstGeom prst="rect">
            <a:avLst/>
          </a:prstGeom>
        </p:spPr>
      </p:pic>
      <p:sp>
        <p:nvSpPr>
          <p:cNvPr id="6" name="TextBox 5"/>
          <p:cNvSpPr txBox="1"/>
          <p:nvPr/>
        </p:nvSpPr>
        <p:spPr>
          <a:xfrm>
            <a:off x="811283" y="161835"/>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5747308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0"/>
            <a:ext cx="6858000" cy="707886"/>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4000" dirty="0" smtClean="0"/>
              <a:t>Estimate Activity Durations</a:t>
            </a:r>
            <a:endParaRPr lang="en-US" sz="4000" dirty="0"/>
          </a:p>
        </p:txBody>
      </p:sp>
      <p:sp>
        <p:nvSpPr>
          <p:cNvPr id="8" name="Rectangle 7"/>
          <p:cNvSpPr/>
          <p:nvPr/>
        </p:nvSpPr>
        <p:spPr>
          <a:xfrm>
            <a:off x="3190189" y="980728"/>
            <a:ext cx="2763642"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Overview</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89831" y="1692732"/>
            <a:ext cx="9009706" cy="3464459"/>
          </a:xfrm>
          <a:prstGeom prst="rect">
            <a:avLst/>
          </a:prstGeom>
        </p:spPr>
      </p:pic>
    </p:spTree>
    <p:extLst>
      <p:ext uri="{BB962C8B-B14F-4D97-AF65-F5344CB8AC3E}">
        <p14:creationId xmlns:p14="http://schemas.microsoft.com/office/powerpoint/2010/main" val="189946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a:bodyPr>
          <a:lstStyle/>
          <a:p>
            <a:pPr marL="342900" lvl="1" indent="-342900" algn="just">
              <a:buClr>
                <a:schemeClr val="tx1"/>
              </a:buClr>
              <a:buFont typeface="Arial" panose="020B0604020202020204" pitchFamily="34" charset="0"/>
              <a:buChar char="•"/>
              <a:defRPr/>
            </a:pPr>
            <a:r>
              <a:rPr lang="en-US" altLang="ja-JP" sz="3200" b="1" i="1" kern="0" dirty="0" smtClean="0">
                <a:solidFill>
                  <a:srgbClr val="FF0000"/>
                </a:solidFill>
                <a:ea typeface="MS PGothic" pitchFamily="34" charset="-128"/>
              </a:rPr>
              <a:t>Sequence Activities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identifying and documenting relationships among the project activities.</a:t>
            </a:r>
          </a:p>
          <a:p>
            <a:pPr marL="342900" lvl="1" indent="-342900" algn="just">
              <a:buClr>
                <a:schemeClr val="tx1"/>
              </a:buClr>
              <a:buFont typeface="Arial" panose="020B0604020202020204" pitchFamily="34" charset="0"/>
              <a:buChar char="•"/>
              <a:defRPr/>
            </a:pPr>
            <a:r>
              <a:rPr lang="en-US" sz="2600" b="1" kern="0" dirty="0" smtClean="0">
                <a:ea typeface="MS PGothic" pitchFamily="34" charset="-128"/>
              </a:rPr>
              <a:t>The key benefit of this process is that the logical sequence of work to obtain the greatest efficiency given all project constraints.</a:t>
            </a:r>
          </a:p>
          <a:p>
            <a:pPr algn="just">
              <a:buClr>
                <a:schemeClr val="tx1"/>
              </a:buClr>
              <a:buFont typeface="Arial" panose="020B0604020202020204" pitchFamily="34" charset="0"/>
              <a:buChar char="•"/>
              <a:defRPr/>
            </a:pPr>
            <a:endParaRPr lang="ur-PK" altLang="ja-JP" sz="2700" b="1" dirty="0"/>
          </a:p>
        </p:txBody>
      </p:sp>
      <p:sp>
        <p:nvSpPr>
          <p:cNvPr id="4" name="TextBox 3"/>
          <p:cNvSpPr txBox="1"/>
          <p:nvPr/>
        </p:nvSpPr>
        <p:spPr>
          <a:xfrm>
            <a:off x="1430255" y="47535"/>
            <a:ext cx="6639171"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3022489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spcBef>
                <a:spcPts val="0"/>
              </a:spcBef>
              <a:buClr>
                <a:schemeClr val="tx1"/>
              </a:buClr>
              <a:buNone/>
            </a:pPr>
            <a:r>
              <a:rPr lang="en-US" sz="2800" dirty="0" smtClean="0">
                <a:solidFill>
                  <a:schemeClr val="accent1">
                    <a:lumMod val="50000"/>
                  </a:schemeClr>
                </a:solidFill>
              </a:rPr>
              <a:t>6.5.1.1 Schedule Management Plan</a:t>
            </a:r>
          </a:p>
          <a:p>
            <a:pPr marL="0" indent="0">
              <a:spcBef>
                <a:spcPts val="0"/>
              </a:spcBef>
              <a:buClr>
                <a:schemeClr val="tx1"/>
              </a:buClr>
              <a:buNone/>
            </a:pPr>
            <a:r>
              <a:rPr lang="en-US" sz="2800" dirty="0" smtClean="0">
                <a:solidFill>
                  <a:schemeClr val="accent1">
                    <a:lumMod val="50000"/>
                  </a:schemeClr>
                </a:solidFill>
              </a:rPr>
              <a:t>6.5.1.2 Activity List</a:t>
            </a:r>
          </a:p>
          <a:p>
            <a:pPr marL="0" indent="0">
              <a:spcBef>
                <a:spcPts val="0"/>
              </a:spcBef>
              <a:buClr>
                <a:schemeClr val="tx1"/>
              </a:buClr>
              <a:buNone/>
            </a:pPr>
            <a:r>
              <a:rPr lang="en-US" sz="2800" dirty="0" smtClean="0">
                <a:solidFill>
                  <a:schemeClr val="accent1">
                    <a:lumMod val="50000"/>
                  </a:schemeClr>
                </a:solidFill>
              </a:rPr>
              <a:t>6.5.1.3 Activity Attributes</a:t>
            </a:r>
          </a:p>
          <a:p>
            <a:pPr marL="0" indent="0">
              <a:spcBef>
                <a:spcPts val="0"/>
              </a:spcBef>
              <a:buClr>
                <a:schemeClr val="tx1"/>
              </a:buClr>
              <a:buNone/>
            </a:pPr>
            <a:r>
              <a:rPr lang="en-US" sz="2800" dirty="0" smtClean="0">
                <a:solidFill>
                  <a:schemeClr val="accent1">
                    <a:lumMod val="50000"/>
                  </a:schemeClr>
                </a:solidFill>
              </a:rPr>
              <a:t>6.5.1.4 Activity Resource Requirements</a:t>
            </a:r>
          </a:p>
          <a:p>
            <a:pPr marL="0" indent="0">
              <a:spcBef>
                <a:spcPts val="0"/>
              </a:spcBef>
              <a:buClr>
                <a:schemeClr val="tx1"/>
              </a:buClr>
              <a:buNone/>
            </a:pPr>
            <a:r>
              <a:rPr lang="en-US" sz="2800" dirty="0" smtClean="0">
                <a:solidFill>
                  <a:schemeClr val="accent1">
                    <a:lumMod val="50000"/>
                  </a:schemeClr>
                </a:solidFill>
              </a:rPr>
              <a:t>6.5.1.5 Resource Calendars</a:t>
            </a:r>
          </a:p>
          <a:p>
            <a:pPr marL="0" indent="0">
              <a:spcBef>
                <a:spcPts val="0"/>
              </a:spcBef>
              <a:buClr>
                <a:schemeClr val="tx1"/>
              </a:buClr>
              <a:buNone/>
            </a:pPr>
            <a:r>
              <a:rPr lang="en-US" sz="2800" dirty="0" smtClean="0">
                <a:solidFill>
                  <a:schemeClr val="accent1">
                    <a:lumMod val="50000"/>
                  </a:schemeClr>
                </a:solidFill>
              </a:rPr>
              <a:t>6.5.1.6 Project Scope Statement</a:t>
            </a:r>
          </a:p>
          <a:p>
            <a:pPr marL="0" indent="0">
              <a:spcBef>
                <a:spcPts val="0"/>
              </a:spcBef>
              <a:buClr>
                <a:schemeClr val="tx1"/>
              </a:buClr>
              <a:buNone/>
            </a:pPr>
            <a:r>
              <a:rPr lang="en-US" sz="2800" dirty="0" smtClean="0">
                <a:solidFill>
                  <a:schemeClr val="accent1">
                    <a:lumMod val="50000"/>
                  </a:schemeClr>
                </a:solidFill>
              </a:rPr>
              <a:t>6.5.1.7 </a:t>
            </a:r>
            <a:r>
              <a:rPr lang="en-US" sz="2800" dirty="0">
                <a:solidFill>
                  <a:schemeClr val="accent1">
                    <a:lumMod val="50000"/>
                  </a:schemeClr>
                </a:solidFill>
              </a:rPr>
              <a:t>Risk Register</a:t>
            </a:r>
          </a:p>
          <a:p>
            <a:pPr marL="0" indent="0">
              <a:spcBef>
                <a:spcPts val="0"/>
              </a:spcBef>
              <a:buClr>
                <a:schemeClr val="tx1"/>
              </a:buClr>
              <a:buNone/>
            </a:pPr>
            <a:r>
              <a:rPr lang="en-US" sz="2800" dirty="0" smtClean="0">
                <a:solidFill>
                  <a:schemeClr val="accent1">
                    <a:lumMod val="50000"/>
                  </a:schemeClr>
                </a:solidFill>
              </a:rPr>
              <a:t>6.5.1.8 Resource Breakdown Structure</a:t>
            </a:r>
            <a:endParaRPr lang="en-US" sz="2800" dirty="0">
              <a:solidFill>
                <a:schemeClr val="accent1">
                  <a:lumMod val="50000"/>
                </a:schemeClr>
              </a:solidFill>
            </a:endParaRPr>
          </a:p>
          <a:p>
            <a:pPr marL="0" indent="0">
              <a:spcBef>
                <a:spcPts val="0"/>
              </a:spcBef>
              <a:buClr>
                <a:schemeClr val="tx1"/>
              </a:buClr>
              <a:buNone/>
            </a:pPr>
            <a:r>
              <a:rPr lang="en-US" sz="2800" dirty="0" smtClean="0">
                <a:solidFill>
                  <a:schemeClr val="accent1">
                    <a:lumMod val="50000"/>
                  </a:schemeClr>
                </a:solidFill>
              </a:rPr>
              <a:t>6.5.1.9 Enterprise Environmental Factors</a:t>
            </a:r>
          </a:p>
          <a:p>
            <a:pPr marL="0" indent="0">
              <a:spcBef>
                <a:spcPts val="0"/>
              </a:spcBef>
              <a:buClr>
                <a:schemeClr val="tx1"/>
              </a:buClr>
              <a:buNone/>
            </a:pPr>
            <a:r>
              <a:rPr lang="en-US" sz="2800" dirty="0" smtClean="0">
                <a:solidFill>
                  <a:schemeClr val="accent1">
                    <a:lumMod val="50000"/>
                  </a:schemeClr>
                </a:solidFill>
              </a:rPr>
              <a:t>6.5.1.10 Organizational Process Assets</a:t>
            </a: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129601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6.5.1.1 Schedule Management Plan</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9346" y="2398609"/>
            <a:ext cx="9134654" cy="1093585"/>
          </a:xfrm>
          <a:prstGeom prst="rect">
            <a:avLst/>
          </a:prstGeom>
        </p:spPr>
      </p:pic>
    </p:spTree>
    <p:extLst>
      <p:ext uri="{BB962C8B-B14F-4D97-AF65-F5344CB8AC3E}">
        <p14:creationId xmlns:p14="http://schemas.microsoft.com/office/powerpoint/2010/main" val="17772456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Activity List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6006" y="2445152"/>
            <a:ext cx="9137993" cy="939311"/>
          </a:xfrm>
          <a:prstGeom prst="rect">
            <a:avLst/>
          </a:prstGeom>
        </p:spPr>
      </p:pic>
    </p:spTree>
    <p:extLst>
      <p:ext uri="{BB962C8B-B14F-4D97-AF65-F5344CB8AC3E}">
        <p14:creationId xmlns:p14="http://schemas.microsoft.com/office/powerpoint/2010/main" val="20325434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Activity Attributes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393847"/>
            <a:ext cx="9144000" cy="1102848"/>
          </a:xfrm>
          <a:prstGeom prst="rect">
            <a:avLst/>
          </a:prstGeom>
        </p:spPr>
      </p:pic>
    </p:spTree>
    <p:extLst>
      <p:ext uri="{BB962C8B-B14F-4D97-AF65-F5344CB8AC3E}">
        <p14:creationId xmlns:p14="http://schemas.microsoft.com/office/powerpoint/2010/main" val="15398753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Activity Resource Requirements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2342" y="2231886"/>
            <a:ext cx="9146341" cy="1969004"/>
          </a:xfrm>
          <a:prstGeom prst="rect">
            <a:avLst/>
          </a:prstGeom>
        </p:spPr>
      </p:pic>
    </p:spTree>
    <p:extLst>
      <p:ext uri="{BB962C8B-B14F-4D97-AF65-F5344CB8AC3E}">
        <p14:creationId xmlns:p14="http://schemas.microsoft.com/office/powerpoint/2010/main" val="21376258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Resource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14370" y="2427567"/>
            <a:ext cx="9129630" cy="1729494"/>
          </a:xfrm>
          <a:prstGeom prst="rect">
            <a:avLst/>
          </a:prstGeom>
        </p:spPr>
      </p:pic>
    </p:spTree>
    <p:extLst>
      <p:ext uri="{BB962C8B-B14F-4D97-AF65-F5344CB8AC3E}">
        <p14:creationId xmlns:p14="http://schemas.microsoft.com/office/powerpoint/2010/main" val="18825272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Project Scope Statement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0" y="2231886"/>
            <a:ext cx="9144000" cy="3343308"/>
          </a:xfrm>
          <a:prstGeom prst="rect">
            <a:avLst/>
          </a:prstGeom>
        </p:spPr>
      </p:pic>
    </p:spTree>
    <p:extLst>
      <p:ext uri="{BB962C8B-B14F-4D97-AF65-F5344CB8AC3E}">
        <p14:creationId xmlns:p14="http://schemas.microsoft.com/office/powerpoint/2010/main" val="156640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Risk Register</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0" y="2260497"/>
            <a:ext cx="9144000" cy="1391247"/>
          </a:xfrm>
          <a:prstGeom prst="rect">
            <a:avLst/>
          </a:prstGeom>
        </p:spPr>
      </p:pic>
    </p:spTree>
    <p:extLst>
      <p:ext uri="{BB962C8B-B14F-4D97-AF65-F5344CB8AC3E}">
        <p14:creationId xmlns:p14="http://schemas.microsoft.com/office/powerpoint/2010/main" val="37560911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Resource Breakdown Structure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12685" y="2440142"/>
            <a:ext cx="9156685" cy="1100919"/>
          </a:xfrm>
          <a:prstGeom prst="rect">
            <a:avLst/>
          </a:prstGeom>
        </p:spPr>
      </p:pic>
    </p:spTree>
    <p:extLst>
      <p:ext uri="{BB962C8B-B14F-4D97-AF65-F5344CB8AC3E}">
        <p14:creationId xmlns:p14="http://schemas.microsoft.com/office/powerpoint/2010/main" val="30819634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Enterprise Environmental Factors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4" name="Picture 3"/>
          <p:cNvPicPr>
            <a:picLocks noChangeAspect="1"/>
          </p:cNvPicPr>
          <p:nvPr/>
        </p:nvPicPr>
        <p:blipFill>
          <a:blip r:embed="rId3"/>
          <a:stretch>
            <a:fillRect/>
          </a:stretch>
        </p:blipFill>
        <p:spPr>
          <a:xfrm>
            <a:off x="13574" y="2231886"/>
            <a:ext cx="9130426" cy="2540915"/>
          </a:xfrm>
          <a:prstGeom prst="rect">
            <a:avLst/>
          </a:prstGeom>
        </p:spPr>
      </p:pic>
    </p:spTree>
    <p:extLst>
      <p:ext uri="{BB962C8B-B14F-4D97-AF65-F5344CB8AC3E}">
        <p14:creationId xmlns:p14="http://schemas.microsoft.com/office/powerpoint/2010/main" val="537658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8600" y="1295400"/>
            <a:ext cx="8186738" cy="4791075"/>
          </a:xfrm>
        </p:spPr>
        <p:txBody>
          <a:bodyPr>
            <a:normAutofit/>
          </a:bodyPr>
          <a:lstStyle/>
          <a:p>
            <a:r>
              <a:rPr lang="en-US" sz="2800" b="1" dirty="0" smtClean="0"/>
              <a:t>After defining project activities, the next step is activity sequencing</a:t>
            </a:r>
          </a:p>
          <a:p>
            <a:pPr lvl="1"/>
            <a:r>
              <a:rPr lang="en-US" dirty="0" smtClean="0"/>
              <a:t>Involves reviewing the activity list and attributes, project scope statement, milestone list and approved change requests to determine the relationships between activities</a:t>
            </a:r>
          </a:p>
          <a:p>
            <a:r>
              <a:rPr lang="en-US" sz="2800" dirty="0" smtClean="0"/>
              <a:t>A </a:t>
            </a:r>
            <a:r>
              <a:rPr lang="en-US" sz="2800" b="1" dirty="0" smtClean="0"/>
              <a:t>dependency</a:t>
            </a:r>
            <a:r>
              <a:rPr lang="en-US" sz="2800" dirty="0" smtClean="0"/>
              <a:t> or </a:t>
            </a:r>
            <a:r>
              <a:rPr lang="en-US" sz="2800" b="1" dirty="0" smtClean="0"/>
              <a:t>relationship</a:t>
            </a:r>
            <a:r>
              <a:rPr lang="en-US" sz="2800" dirty="0" smtClean="0"/>
              <a:t> is the sequencing of project activities or tasks	</a:t>
            </a:r>
          </a:p>
          <a:p>
            <a:r>
              <a:rPr lang="en-US" sz="2800" dirty="0" smtClean="0"/>
              <a:t>You </a:t>
            </a:r>
            <a:r>
              <a:rPr lang="en-US" sz="2800" i="1" dirty="0" smtClean="0"/>
              <a:t>must</a:t>
            </a:r>
            <a:r>
              <a:rPr lang="en-US" sz="2800" dirty="0" smtClean="0"/>
              <a:t> determine dependencies in order to use critical path analysis</a:t>
            </a:r>
          </a:p>
        </p:txBody>
      </p:sp>
      <p:sp>
        <p:nvSpPr>
          <p:cNvPr id="6" name="Slide Number Placeholder 5"/>
          <p:cNvSpPr>
            <a:spLocks noGrp="1"/>
          </p:cNvSpPr>
          <p:nvPr>
            <p:ph type="sldNum" sz="quarter" idx="11"/>
          </p:nvPr>
        </p:nvSpPr>
        <p:spPr/>
        <p:txBody>
          <a:bodyPr/>
          <a:lstStyle/>
          <a:p>
            <a:pPr>
              <a:defRPr/>
            </a:pPr>
            <a:fld id="{6E0004AD-A94B-48BE-8C03-8C2FC3222923}" type="slidenum">
              <a:rPr lang="en-US" smtClean="0"/>
              <a:pPr>
                <a:defRPr/>
              </a:pPr>
              <a:t>9</a:t>
            </a:fld>
            <a:endParaRPr lang="en-US" dirty="0"/>
          </a:p>
        </p:txBody>
      </p:sp>
      <p:sp>
        <p:nvSpPr>
          <p:cNvPr id="7" name="Title 6"/>
          <p:cNvSpPr txBox="1">
            <a:spLocks noGrp="1"/>
          </p:cNvSpPr>
          <p:nvPr>
            <p:ph type="title"/>
          </p:nvPr>
        </p:nvSpPr>
        <p:spPr>
          <a:xfrm>
            <a:off x="457200" y="44624"/>
            <a:ext cx="8229600" cy="114300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Sequence </a:t>
            </a:r>
            <a:r>
              <a:rPr lang="en-US" dirty="0"/>
              <a:t>Activities</a:t>
            </a:r>
          </a:p>
        </p:txBody>
      </p:sp>
    </p:spTree>
    <p:extLst>
      <p:ext uri="{BB962C8B-B14F-4D97-AF65-F5344CB8AC3E}">
        <p14:creationId xmlns:p14="http://schemas.microsoft.com/office/powerpoint/2010/main" val="25074828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Organizational Process Assets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231886"/>
            <a:ext cx="9144000" cy="2565430"/>
          </a:xfrm>
          <a:prstGeom prst="rect">
            <a:avLst/>
          </a:prstGeom>
        </p:spPr>
      </p:pic>
    </p:spTree>
    <p:extLst>
      <p:ext uri="{BB962C8B-B14F-4D97-AF65-F5344CB8AC3E}">
        <p14:creationId xmlns:p14="http://schemas.microsoft.com/office/powerpoint/2010/main" val="30203050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solidFill>
                  <a:schemeClr val="accent1">
                    <a:lumMod val="50000"/>
                  </a:schemeClr>
                </a:solidFill>
              </a:rPr>
              <a:t>Expert Judgment</a:t>
            </a:r>
          </a:p>
          <a:p>
            <a:pPr>
              <a:spcBef>
                <a:spcPts val="0"/>
              </a:spcBef>
              <a:buClr>
                <a:schemeClr val="tx1"/>
              </a:buClr>
            </a:pPr>
            <a:r>
              <a:rPr lang="en-US" sz="2800" dirty="0" smtClean="0">
                <a:solidFill>
                  <a:schemeClr val="accent1">
                    <a:lumMod val="50000"/>
                  </a:schemeClr>
                </a:solidFill>
              </a:rPr>
              <a:t>Analogous Estimating</a:t>
            </a:r>
          </a:p>
          <a:p>
            <a:pPr>
              <a:spcBef>
                <a:spcPts val="0"/>
              </a:spcBef>
              <a:buClr>
                <a:schemeClr val="tx1"/>
              </a:buClr>
            </a:pPr>
            <a:r>
              <a:rPr lang="en-US" sz="2800" dirty="0" smtClean="0">
                <a:solidFill>
                  <a:schemeClr val="accent1">
                    <a:lumMod val="50000"/>
                  </a:schemeClr>
                </a:solidFill>
              </a:rPr>
              <a:t>Parametric Estimating</a:t>
            </a:r>
          </a:p>
          <a:p>
            <a:pPr>
              <a:spcBef>
                <a:spcPts val="0"/>
              </a:spcBef>
              <a:buClr>
                <a:schemeClr val="tx1"/>
              </a:buClr>
            </a:pPr>
            <a:r>
              <a:rPr lang="en-US" sz="2800" dirty="0" smtClean="0">
                <a:solidFill>
                  <a:schemeClr val="accent1">
                    <a:lumMod val="50000"/>
                  </a:schemeClr>
                </a:solidFill>
              </a:rPr>
              <a:t>Three-Point Estimates</a:t>
            </a:r>
          </a:p>
          <a:p>
            <a:pPr>
              <a:spcBef>
                <a:spcPts val="0"/>
              </a:spcBef>
              <a:buClr>
                <a:schemeClr val="tx1"/>
              </a:buClr>
            </a:pPr>
            <a:r>
              <a:rPr lang="en-US" sz="2800" dirty="0" smtClean="0">
                <a:solidFill>
                  <a:schemeClr val="accent1">
                    <a:lumMod val="50000"/>
                  </a:schemeClr>
                </a:solidFill>
              </a:rPr>
              <a:t>Group Decision-Making Techniques</a:t>
            </a:r>
          </a:p>
          <a:p>
            <a:pPr>
              <a:spcBef>
                <a:spcPts val="0"/>
              </a:spcBef>
              <a:buClr>
                <a:schemeClr val="tx1"/>
              </a:buClr>
            </a:pPr>
            <a:r>
              <a:rPr lang="en-US" sz="2800" dirty="0" smtClean="0">
                <a:solidFill>
                  <a:schemeClr val="accent1">
                    <a:lumMod val="50000"/>
                  </a:schemeClr>
                </a:solidFill>
              </a:rPr>
              <a:t>Reserve Analysis</a:t>
            </a:r>
            <a:endParaRPr lang="en-US" sz="2800" dirty="0">
              <a:solidFill>
                <a:srgbClr val="020202"/>
              </a:solidFill>
              <a:latin typeface="Gill Sans MT Condensed" pitchFamily="34" charset="0"/>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8012649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Expert Judgment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440142"/>
            <a:ext cx="9144000" cy="1349979"/>
          </a:xfrm>
          <a:prstGeom prst="rect">
            <a:avLst/>
          </a:prstGeom>
        </p:spPr>
      </p:pic>
    </p:spTree>
    <p:extLst>
      <p:ext uri="{BB962C8B-B14F-4D97-AF65-F5344CB8AC3E}">
        <p14:creationId xmlns:p14="http://schemas.microsoft.com/office/powerpoint/2010/main" val="16954436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Analogous Estimating</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204284"/>
            <a:ext cx="9144000" cy="2753833"/>
          </a:xfrm>
          <a:prstGeom prst="rect">
            <a:avLst/>
          </a:prstGeom>
        </p:spPr>
      </p:pic>
      <p:pic>
        <p:nvPicPr>
          <p:cNvPr id="4" name="Picture 3"/>
          <p:cNvPicPr>
            <a:picLocks noChangeAspect="1"/>
          </p:cNvPicPr>
          <p:nvPr/>
        </p:nvPicPr>
        <p:blipFill>
          <a:blip r:embed="rId4"/>
          <a:stretch>
            <a:fillRect/>
          </a:stretch>
        </p:blipFill>
        <p:spPr>
          <a:xfrm>
            <a:off x="16804" y="5101553"/>
            <a:ext cx="9127196" cy="1528324"/>
          </a:xfrm>
          <a:prstGeom prst="rect">
            <a:avLst/>
          </a:prstGeom>
        </p:spPr>
      </p:pic>
    </p:spTree>
    <p:extLst>
      <p:ext uri="{BB962C8B-B14F-4D97-AF65-F5344CB8AC3E}">
        <p14:creationId xmlns:p14="http://schemas.microsoft.com/office/powerpoint/2010/main" val="31914851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Parametric Estimating</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060848"/>
            <a:ext cx="9144000" cy="4081578"/>
          </a:xfrm>
          <a:prstGeom prst="rect">
            <a:avLst/>
          </a:prstGeom>
        </p:spPr>
      </p:pic>
    </p:spTree>
    <p:extLst>
      <p:ext uri="{BB962C8B-B14F-4D97-AF65-F5344CB8AC3E}">
        <p14:creationId xmlns:p14="http://schemas.microsoft.com/office/powerpoint/2010/main" val="31676475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528" y="1916832"/>
            <a:ext cx="7877281" cy="4797152"/>
            <a:chOff x="0" y="2060847"/>
            <a:chExt cx="9214837" cy="5373217"/>
          </a:xfrm>
        </p:grpSpPr>
        <p:pic>
          <p:nvPicPr>
            <p:cNvPr id="2" name="Picture 1"/>
            <p:cNvPicPr>
              <a:picLocks noChangeAspect="1"/>
            </p:cNvPicPr>
            <p:nvPr/>
          </p:nvPicPr>
          <p:blipFill>
            <a:blip r:embed="rId3"/>
            <a:stretch>
              <a:fillRect/>
            </a:stretch>
          </p:blipFill>
          <p:spPr>
            <a:xfrm>
              <a:off x="0" y="2060847"/>
              <a:ext cx="9144000" cy="3150187"/>
            </a:xfrm>
            <a:prstGeom prst="rect">
              <a:avLst/>
            </a:prstGeom>
          </p:spPr>
        </p:pic>
        <p:pic>
          <p:nvPicPr>
            <p:cNvPr id="4" name="Picture 3"/>
            <p:cNvPicPr>
              <a:picLocks noChangeAspect="1"/>
            </p:cNvPicPr>
            <p:nvPr/>
          </p:nvPicPr>
          <p:blipFill>
            <a:blip r:embed="rId4"/>
            <a:stretch>
              <a:fillRect/>
            </a:stretch>
          </p:blipFill>
          <p:spPr>
            <a:xfrm>
              <a:off x="0" y="5085184"/>
              <a:ext cx="9214837" cy="2348880"/>
            </a:xfrm>
            <a:prstGeom prst="rect">
              <a:avLst/>
            </a:prstGeom>
          </p:spPr>
        </p:pic>
      </p:grpSp>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Three-Point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14022623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457200" y="2060848"/>
            <a:ext cx="8435975" cy="3984625"/>
          </a:xfrm>
        </p:spPr>
        <p:txBody>
          <a:bodyPr/>
          <a:lstStyle/>
          <a:p>
            <a:pPr marL="533400" indent="-533400" eaLnBrk="1" hangingPunct="1">
              <a:lnSpc>
                <a:spcPct val="90000"/>
              </a:lnSpc>
            </a:pPr>
            <a:r>
              <a:rPr lang="en-US" altLang="ja-JP" sz="2400" b="1" dirty="0" smtClean="0">
                <a:solidFill>
                  <a:schemeClr val="accent1">
                    <a:lumMod val="50000"/>
                  </a:schemeClr>
                </a:solidFill>
              </a:rPr>
              <a:t>Most likely. The duration of the schedule activity, given the resources likely to be assigned, their productivity, realistic expectations of availability for the schedule activity, dependencies on other participants, and interruptions.</a:t>
            </a:r>
          </a:p>
          <a:p>
            <a:pPr marL="533400" indent="-533400" eaLnBrk="1" hangingPunct="1">
              <a:lnSpc>
                <a:spcPct val="90000"/>
              </a:lnSpc>
            </a:pPr>
            <a:r>
              <a:rPr lang="en-US" altLang="ja-JP" sz="2400" b="1" dirty="0" smtClean="0">
                <a:solidFill>
                  <a:schemeClr val="accent1">
                    <a:lumMod val="50000"/>
                  </a:schemeClr>
                </a:solidFill>
              </a:rPr>
              <a:t>Optimistic. The activity duration is based on a best-case scenario of what is described in the most likely estimate.</a:t>
            </a:r>
          </a:p>
          <a:p>
            <a:pPr marL="533400" indent="-533400" eaLnBrk="1" hangingPunct="1">
              <a:lnSpc>
                <a:spcPct val="90000"/>
              </a:lnSpc>
            </a:pPr>
            <a:r>
              <a:rPr lang="en-US" altLang="ja-JP" sz="2400" b="1" dirty="0" smtClean="0">
                <a:solidFill>
                  <a:schemeClr val="accent1">
                    <a:lumMod val="50000"/>
                  </a:schemeClr>
                </a:solidFill>
              </a:rPr>
              <a:t>Pessimistic. The activity duration is based on a worst-case scenario of what is described in the most likely estimate.</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Three-Point Estimates</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90151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extLst>
              <p:ext uri="{D42A27DB-BD31-4B8C-83A1-F6EECF244321}">
                <p14:modId xmlns:p14="http://schemas.microsoft.com/office/powerpoint/2010/main" val="890394397"/>
              </p:ext>
            </p:extLst>
          </p:nvPr>
        </p:nvGraphicFramePr>
        <p:xfrm>
          <a:off x="0" y="2116410"/>
          <a:ext cx="9144000" cy="4552950"/>
        </p:xfrm>
        <a:graphic>
          <a:graphicData uri="http://schemas.openxmlformats.org/presentationml/2006/ole">
            <mc:AlternateContent xmlns:mc="http://schemas.openxmlformats.org/markup-compatibility/2006">
              <mc:Choice xmlns:v="urn:schemas-microsoft-com:vml" Requires="v">
                <p:oleObj spid="_x0000_s1030" name="Bitmap Image" r:id="rId3" imgW="4229690" imgH="2104762" progId="PBrush">
                  <p:embed/>
                </p:oleObj>
              </mc:Choice>
              <mc:Fallback>
                <p:oleObj name="Bitmap Image" r:id="rId3" imgW="4229690" imgH="210476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16410"/>
                        <a:ext cx="91440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Three-Point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33066535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Group Decision-Making Techniques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pic>
        <p:nvPicPr>
          <p:cNvPr id="2" name="Picture 1"/>
          <p:cNvPicPr>
            <a:picLocks noChangeAspect="1"/>
          </p:cNvPicPr>
          <p:nvPr/>
        </p:nvPicPr>
        <p:blipFill>
          <a:blip r:embed="rId3"/>
          <a:stretch>
            <a:fillRect/>
          </a:stretch>
        </p:blipFill>
        <p:spPr>
          <a:xfrm>
            <a:off x="0" y="2432576"/>
            <a:ext cx="9159026" cy="2004536"/>
          </a:xfrm>
          <a:prstGeom prst="rect">
            <a:avLst/>
          </a:prstGeom>
        </p:spPr>
      </p:pic>
    </p:spTree>
    <p:extLst>
      <p:ext uri="{BB962C8B-B14F-4D97-AF65-F5344CB8AC3E}">
        <p14:creationId xmlns:p14="http://schemas.microsoft.com/office/powerpoint/2010/main" val="27761468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14" y="1964398"/>
            <a:ext cx="9109286" cy="4894383"/>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Reserve Analysis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9" name="TextBox 8"/>
          <p:cNvSpPr txBox="1"/>
          <p:nvPr/>
        </p:nvSpPr>
        <p:spPr>
          <a:xfrm>
            <a:off x="251908" y="54132"/>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Estimate Activity Durations</a:t>
            </a:r>
            <a:endParaRPr lang="en-US" sz="3600" dirty="0"/>
          </a:p>
        </p:txBody>
      </p:sp>
    </p:spTree>
    <p:extLst>
      <p:ext uri="{BB962C8B-B14F-4D97-AF65-F5344CB8AC3E}">
        <p14:creationId xmlns:p14="http://schemas.microsoft.com/office/powerpoint/2010/main" val="257818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13103A-993D-4880-91C4-4B0BB5D43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12564</Words>
  <Application>Microsoft Office PowerPoint</Application>
  <PresentationFormat>On-screen Show (4:3)</PresentationFormat>
  <Paragraphs>1469</Paragraphs>
  <Slides>104</Slides>
  <Notes>82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Office Theme</vt:lpstr>
      <vt:lpstr>Bitmap Image</vt:lpstr>
      <vt:lpstr>PowerPoint Presentation</vt:lpstr>
      <vt:lpstr>PowerPoint Presentation</vt:lpstr>
      <vt:lpstr>PowerPoint Presentation</vt:lpstr>
      <vt:lpstr>PowerPoint Presentation</vt:lpstr>
      <vt:lpstr>PowerPoint Presentation</vt:lpstr>
      <vt:lpstr>Activity Lists and Attributes</vt:lpstr>
      <vt:lpstr>Milestones</vt:lpstr>
      <vt:lpstr>PowerPoint Presentation</vt:lpstr>
      <vt:lpstr>Sequence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Precedence Diagramming Method (PDM)</vt:lpstr>
      <vt:lpstr>Arrow Diagramming Method (ADM)</vt:lpstr>
      <vt:lpstr>A Comparison of AON and AOA Network Conventions</vt:lpstr>
      <vt:lpstr>Sequence Activities</vt:lpstr>
      <vt:lpstr>PowerPoint Presentation</vt:lpstr>
      <vt:lpstr>PowerPoint Presentation</vt:lpstr>
      <vt:lpstr>PowerPoint Presentation</vt:lpstr>
      <vt:lpstr>AON Example </vt:lpstr>
      <vt:lpstr>Precedence Diagramming Method (PDM)</vt:lpstr>
      <vt:lpstr>AON Network</vt:lpstr>
      <vt:lpstr>Sequence Activities</vt:lpstr>
      <vt:lpstr>Sequence Activities</vt:lpstr>
      <vt:lpstr>PowerPoint Presentation</vt:lpstr>
      <vt:lpstr>Three Types of Dependencies</vt:lpstr>
      <vt:lpstr>Sequence Activities</vt:lpstr>
      <vt:lpstr>Sequence Activities</vt:lpstr>
      <vt:lpstr>PowerPoint Presentation</vt:lpstr>
      <vt:lpstr>PowerPoint Presentation</vt:lpstr>
      <vt:lpstr>PowerPoint Presentation</vt:lpstr>
      <vt:lpstr>PowerPoint Presentation</vt:lpstr>
      <vt:lpstr>PowerPoint Presentation</vt:lpstr>
      <vt:lpstr>PowerPoint Presentation</vt:lpstr>
      <vt:lpstr>Network Diagrams</vt:lpstr>
      <vt:lpstr>Network Diagrams</vt:lpstr>
      <vt:lpstr>Sequence Activities</vt:lpstr>
      <vt:lpstr>PowerPoint Presentation</vt:lpstr>
      <vt:lpstr>PowerPoint Presentation</vt:lpstr>
      <vt:lpstr>Assignment</vt:lpstr>
      <vt:lpstr>PowerPoint Presentation</vt:lpstr>
      <vt:lpstr>PowerPoint Presentation</vt:lpstr>
      <vt:lpstr>PowerPoint Presentation</vt:lpstr>
      <vt:lpstr>Estimate Activity Resources</vt:lpstr>
      <vt:lpstr>Why Estimating Time and Cost Are Important</vt:lpstr>
      <vt:lpstr>Factors Influencing the Quality of Estimates</vt:lpstr>
      <vt:lpstr>Estimating Guidelines for Times,  Costs and Resources</vt:lpstr>
      <vt:lpstr>Top-Down versus Bottom-Up Estimating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Costs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2013-05-03T04:46:41Z</dcterms:created>
  <dcterms:modified xsi:type="dcterms:W3CDTF">2016-03-12T07:33:08Z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TC103626479990</vt:lpwstr>
  </property>
</Properties>
</file>